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2"/>
  </p:notesMasterIdLst>
  <p:sldIdLst>
    <p:sldId id="257" r:id="rId2"/>
    <p:sldId id="271" r:id="rId3"/>
    <p:sldId id="272" r:id="rId4"/>
    <p:sldId id="264" r:id="rId5"/>
    <p:sldId id="265" r:id="rId6"/>
    <p:sldId id="274" r:id="rId7"/>
    <p:sldId id="275" r:id="rId8"/>
    <p:sldId id="276" r:id="rId9"/>
    <p:sldId id="277" r:id="rId10"/>
    <p:sldId id="278" r:id="rId11"/>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028"/>
    <p:restoredTop sz="94699"/>
  </p:normalViewPr>
  <p:slideViewPr>
    <p:cSldViewPr snapToGrid="0">
      <p:cViewPr varScale="1">
        <p:scale>
          <a:sx n="138" d="100"/>
          <a:sy n="138" d="100"/>
        </p:scale>
        <p:origin x="192" y="5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FF27B-557D-334F-8D5E-B327C5A298E9}" type="datetimeFigureOut">
              <a:rPr lang="en-AU" smtClean="0"/>
              <a:t>27/9/2024</a:t>
            </a:fld>
            <a:endParaRPr lang="en-AU" dirty="0"/>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5C736-FAD4-1E4D-89A5-433D4AA2963B}" type="slidenum">
              <a:rPr lang="en-AU" smtClean="0"/>
              <a:t>‹#›</a:t>
            </a:fld>
            <a:endParaRPr lang="en-AU" dirty="0"/>
          </a:p>
        </p:txBody>
      </p:sp>
    </p:spTree>
    <p:extLst>
      <p:ext uri="{BB962C8B-B14F-4D97-AF65-F5344CB8AC3E}">
        <p14:creationId xmlns:p14="http://schemas.microsoft.com/office/powerpoint/2010/main" val="113783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6</a:t>
            </a:fld>
            <a:endParaRPr lang="en-AU" dirty="0"/>
          </a:p>
        </p:txBody>
      </p:sp>
    </p:spTree>
    <p:extLst>
      <p:ext uri="{BB962C8B-B14F-4D97-AF65-F5344CB8AC3E}">
        <p14:creationId xmlns:p14="http://schemas.microsoft.com/office/powerpoint/2010/main" val="3230514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7</a:t>
            </a:fld>
            <a:endParaRPr lang="en-AU" dirty="0"/>
          </a:p>
        </p:txBody>
      </p:sp>
    </p:spTree>
    <p:extLst>
      <p:ext uri="{BB962C8B-B14F-4D97-AF65-F5344CB8AC3E}">
        <p14:creationId xmlns:p14="http://schemas.microsoft.com/office/powerpoint/2010/main" val="40789794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8</a:t>
            </a:fld>
            <a:endParaRPr lang="en-AU" dirty="0"/>
          </a:p>
        </p:txBody>
      </p:sp>
    </p:spTree>
    <p:extLst>
      <p:ext uri="{BB962C8B-B14F-4D97-AF65-F5344CB8AC3E}">
        <p14:creationId xmlns:p14="http://schemas.microsoft.com/office/powerpoint/2010/main" val="2508009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9</a:t>
            </a:fld>
            <a:endParaRPr lang="en-AU" dirty="0"/>
          </a:p>
        </p:txBody>
      </p:sp>
    </p:spTree>
    <p:extLst>
      <p:ext uri="{BB962C8B-B14F-4D97-AF65-F5344CB8AC3E}">
        <p14:creationId xmlns:p14="http://schemas.microsoft.com/office/powerpoint/2010/main" val="19219268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10</a:t>
            </a:fld>
            <a:endParaRPr lang="en-AU" dirty="0"/>
          </a:p>
        </p:txBody>
      </p:sp>
    </p:spTree>
    <p:extLst>
      <p:ext uri="{BB962C8B-B14F-4D97-AF65-F5344CB8AC3E}">
        <p14:creationId xmlns:p14="http://schemas.microsoft.com/office/powerpoint/2010/main" val="3150511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a:prstGeom prst="rect">
            <a:avLst/>
          </a:prstGeom>
        </p:spPr>
        <p:txBody>
          <a:bodyPr anchor="b">
            <a:normAutofit/>
          </a:bodyPr>
          <a:lstStyle>
            <a:lvl1pPr algn="ctr">
              <a:defRPr sz="2400" baseline="0">
                <a:latin typeface="Times New Roman" panose="02020603050405020304" pitchFamily="18" charset="0"/>
              </a:defRPr>
            </a:lvl1pPr>
          </a:lstStyle>
          <a:p>
            <a:r>
              <a:rPr lang="en-GB" dirty="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baseline="0">
                <a:latin typeface="Times New Roman" panose="02020603050405020304" pitchFamily="18"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9/27/24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93368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9/27/24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7299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a:prstGeom prst="rect">
            <a:avLst/>
          </a:prstGeo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9/27/24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7995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9/27/24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79141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24782"/>
            <a:ext cx="7886700" cy="2377281"/>
          </a:xfrm>
          <a:prstGeom prst="rect">
            <a:avLst/>
          </a:prstGeo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7" y="3824553"/>
            <a:ext cx="7886700" cy="125015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4E6CF7E-C746-084D-BF17-6C523B0D2ACF}" type="datetimeFigureOut">
              <a:rPr lang="en-US" smtClean="0"/>
              <a:t>9/27/24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3530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4E6CF7E-C746-084D-BF17-6C523B0D2ACF}" type="datetimeFigureOut">
              <a:rPr lang="en-US" smtClean="0"/>
              <a:t>9/27/24</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36911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a:prstGeom prst="rect">
            <a:avLst/>
          </a:prstGeo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4E6CF7E-C746-084D-BF17-6C523B0D2ACF}" type="datetimeFigureOut">
              <a:rPr lang="en-US" smtClean="0"/>
              <a:t>9/27/24</a:t>
            </a:fld>
            <a:endParaRPr lang="en-US" dirty="0"/>
          </a:p>
        </p:txBody>
      </p:sp>
      <p:sp>
        <p:nvSpPr>
          <p:cNvPr id="8" name="Footer Placeholder 7"/>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664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4E6CF7E-C746-084D-BF17-6C523B0D2ACF}" type="datetimeFigureOut">
              <a:rPr lang="en-US" smtClean="0"/>
              <a:t>9/27/24</a:t>
            </a:fld>
            <a:endParaRPr lang="en-US" dirty="0"/>
          </a:p>
        </p:txBody>
      </p:sp>
      <p:sp>
        <p:nvSpPr>
          <p:cNvPr id="4" name="Footer Placeholder 3"/>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866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F7E-C746-084D-BF17-6C523B0D2ACF}" type="datetimeFigureOut">
              <a:rPr lang="en-US" smtClean="0"/>
              <a:t>9/27/24</a:t>
            </a:fld>
            <a:endParaRPr lang="en-US" dirty="0"/>
          </a:p>
        </p:txBody>
      </p:sp>
      <p:sp>
        <p:nvSpPr>
          <p:cNvPr id="3" name="Footer Placeholder 2"/>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52871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9/27/24</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127429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dirty="0"/>
              <a:t>Click icon to add picture</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9/27/24</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87151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606954"/>
            <a:ext cx="7886700" cy="3626115"/>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b="0" i="0">
                <a:solidFill>
                  <a:schemeClr val="tx1">
                    <a:tint val="82000"/>
                  </a:schemeClr>
                </a:solidFill>
                <a:latin typeface="Times New Roman" panose="02020603050405020304" pitchFamily="18" charset="0"/>
              </a:defRPr>
            </a:lvl1pPr>
          </a:lstStyle>
          <a:p>
            <a:fld id="{D4E6CF7E-C746-084D-BF17-6C523B0D2ACF}" type="datetimeFigureOut">
              <a:rPr lang="en-US" smtClean="0"/>
              <a:pPr/>
              <a:t>9/27/24</a:t>
            </a:fld>
            <a:endParaRPr lang="en-US" dirty="0"/>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b="0" i="0">
                <a:solidFill>
                  <a:schemeClr val="tx1">
                    <a:tint val="82000"/>
                  </a:schemeClr>
                </a:solidFill>
                <a:latin typeface="Times New Roman" panose="02020603050405020304" pitchFamily="18" charset="0"/>
              </a:defRPr>
            </a:lvl1pPr>
          </a:lstStyle>
          <a:p>
            <a:fld id="{32A23974-83D8-7045-B8FB-83D6C4E40E34}" type="slidenum">
              <a:rPr lang="en-US" smtClean="0"/>
              <a:pPr/>
              <a:t>‹#›</a:t>
            </a:fld>
            <a:endParaRPr lang="en-US" dirty="0"/>
          </a:p>
        </p:txBody>
      </p:sp>
    </p:spTree>
    <p:extLst>
      <p:ext uri="{BB962C8B-B14F-4D97-AF65-F5344CB8AC3E}">
        <p14:creationId xmlns:p14="http://schemas.microsoft.com/office/powerpoint/2010/main" val="144703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0" i="0" kern="1200">
          <a:solidFill>
            <a:schemeClr val="tx1"/>
          </a:solidFill>
          <a:latin typeface="Times New Roman" panose="02020603050405020304" pitchFamily="18"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E145E-7437-5592-0FFF-32B24FCB537F}"/>
              </a:ext>
            </a:extLst>
          </p:cNvPr>
          <p:cNvSpPr txBox="1">
            <a:spLocks noChangeArrowheads="1"/>
          </p:cNvSpPr>
          <p:nvPr/>
        </p:nvSpPr>
        <p:spPr bwMode="auto">
          <a:xfrm>
            <a:off x="0" y="5999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Times New Roman" panose="02020603050405020304" pitchFamily="18" charset="0"/>
                <a:ea typeface="+mn-ea"/>
                <a:cs typeface="+mn-cs"/>
              </a:rPr>
              <a:t>Luke 17:20-37</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Times New Roman" panose="02020603050405020304" pitchFamily="18" charset="0"/>
              </a:rPr>
              <a:t>(Part 2 vv22-37)</a:t>
            </a: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1600" kern="0" dirty="0">
              <a:solidFill>
                <a:srgbClr val="FFFF00"/>
              </a:solidFill>
              <a:latin typeface="Times New Roman" panose="02020603050405020304"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lang="en-US" kern="0" dirty="0">
                <a:solidFill>
                  <a:schemeClr val="bg1"/>
                </a:solidFill>
                <a:latin typeface="Times New Roman" panose="02020603050405020304" pitchFamily="18" charset="0"/>
                <a:ea typeface="+mn-ea"/>
                <a:cs typeface="Times New Roman" panose="02020603050405020304" pitchFamily="18" charset="0"/>
              </a:rPr>
              <a:t>4 Slides</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p:txBody>
      </p:sp>
    </p:spTree>
    <p:extLst>
      <p:ext uri="{BB962C8B-B14F-4D97-AF65-F5344CB8AC3E}">
        <p14:creationId xmlns:p14="http://schemas.microsoft.com/office/powerpoint/2010/main" val="39027168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31CF460-1968-3E23-2B9E-975590B0EA72}"/>
              </a:ext>
            </a:extLst>
          </p:cNvPr>
          <p:cNvSpPr txBox="1"/>
          <p:nvPr/>
        </p:nvSpPr>
        <p:spPr>
          <a:xfrm>
            <a:off x="0" y="0"/>
            <a:ext cx="9144000"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The  Coming  of  the  Kingdom  of  God</a:t>
            </a:r>
          </a:p>
        </p:txBody>
      </p:sp>
      <p:sp>
        <p:nvSpPr>
          <p:cNvPr id="7" name="TextBox 6">
            <a:extLst>
              <a:ext uri="{FF2B5EF4-FFF2-40B4-BE49-F238E27FC236}">
                <a16:creationId xmlns:a16="http://schemas.microsoft.com/office/drawing/2014/main" id="{2208D8C4-A9F2-E4ED-B74C-07444A701976}"/>
              </a:ext>
            </a:extLst>
          </p:cNvPr>
          <p:cNvSpPr txBox="1"/>
          <p:nvPr/>
        </p:nvSpPr>
        <p:spPr>
          <a:xfrm>
            <a:off x="265829" y="365029"/>
            <a:ext cx="9144000"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return of Jesus means also the Day of Judgment.   The cut-off.  No more chances.</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Faith that our Loving Heavenly Father has it in hand.   Jesus will return at just the right time.</a:t>
            </a:r>
          </a:p>
        </p:txBody>
      </p:sp>
      <p:sp>
        <p:nvSpPr>
          <p:cNvPr id="12" name="TextBox 11">
            <a:extLst>
              <a:ext uri="{FF2B5EF4-FFF2-40B4-BE49-F238E27FC236}">
                <a16:creationId xmlns:a16="http://schemas.microsoft.com/office/drawing/2014/main" id="{8E5238D5-C755-7A11-C288-F47CBBBF38C3}"/>
              </a:ext>
            </a:extLst>
          </p:cNvPr>
          <p:cNvSpPr txBox="1"/>
          <p:nvPr/>
        </p:nvSpPr>
        <p:spPr>
          <a:xfrm>
            <a:off x="0" y="956363"/>
            <a:ext cx="3926499"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Persecuted for being a Disciple of Jesus</a:t>
            </a:r>
          </a:p>
        </p:txBody>
      </p:sp>
      <p:sp>
        <p:nvSpPr>
          <p:cNvPr id="18" name="TextBox 17">
            <a:extLst>
              <a:ext uri="{FF2B5EF4-FFF2-40B4-BE49-F238E27FC236}">
                <a16:creationId xmlns:a16="http://schemas.microsoft.com/office/drawing/2014/main" id="{570E2AB0-556C-E2D2-49D1-3D9EA33C41EB}"/>
              </a:ext>
            </a:extLst>
          </p:cNvPr>
          <p:cNvSpPr txBox="1"/>
          <p:nvPr/>
        </p:nvSpPr>
        <p:spPr>
          <a:xfrm>
            <a:off x="3769434" y="939296"/>
            <a:ext cx="5414422" cy="923330"/>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Persecution is normal.</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persecuted church longs for the coming of Jesus.</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necessarily a sign that Jesus is about to appear.</a:t>
            </a:r>
          </a:p>
        </p:txBody>
      </p:sp>
      <p:sp>
        <p:nvSpPr>
          <p:cNvPr id="21" name="TextBox 20">
            <a:extLst>
              <a:ext uri="{FF2B5EF4-FFF2-40B4-BE49-F238E27FC236}">
                <a16:creationId xmlns:a16="http://schemas.microsoft.com/office/drawing/2014/main" id="{459C56EC-7D94-173F-F126-7E00AEF8BAA8}"/>
              </a:ext>
            </a:extLst>
          </p:cNvPr>
          <p:cNvSpPr txBox="1"/>
          <p:nvPr/>
        </p:nvSpPr>
        <p:spPr>
          <a:xfrm>
            <a:off x="39857" y="1767613"/>
            <a:ext cx="3926499"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No Secret Second Coming of Jesus</a:t>
            </a:r>
          </a:p>
        </p:txBody>
      </p:sp>
      <p:sp>
        <p:nvSpPr>
          <p:cNvPr id="22" name="TextBox 21">
            <a:extLst>
              <a:ext uri="{FF2B5EF4-FFF2-40B4-BE49-F238E27FC236}">
                <a16:creationId xmlns:a16="http://schemas.microsoft.com/office/drawing/2014/main" id="{D6416115-41F4-333E-3D68-6EB871B8DF39}"/>
              </a:ext>
            </a:extLst>
          </p:cNvPr>
          <p:cNvSpPr txBox="1"/>
          <p:nvPr/>
        </p:nvSpPr>
        <p:spPr>
          <a:xfrm>
            <a:off x="3388050" y="1765957"/>
            <a:ext cx="5799703"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Instant  &amp;  Universally visible.   Cannot be missed.</a:t>
            </a:r>
          </a:p>
        </p:txBody>
      </p:sp>
      <p:cxnSp>
        <p:nvCxnSpPr>
          <p:cNvPr id="23" name="Straight Connector 22">
            <a:extLst>
              <a:ext uri="{FF2B5EF4-FFF2-40B4-BE49-F238E27FC236}">
                <a16:creationId xmlns:a16="http://schemas.microsoft.com/office/drawing/2014/main" id="{550F4A2A-1A67-94DB-35F1-C49F8E3E8AE0}"/>
              </a:ext>
            </a:extLst>
          </p:cNvPr>
          <p:cNvCxnSpPr/>
          <p:nvPr/>
        </p:nvCxnSpPr>
        <p:spPr>
          <a:xfrm>
            <a:off x="363493" y="2135289"/>
            <a:ext cx="8496728" cy="0"/>
          </a:xfrm>
          <a:prstGeom prst="line">
            <a:avLst/>
          </a:prstGeom>
          <a:ln w="12700">
            <a:solidFill>
              <a:schemeClr val="accent1">
                <a:lumMod val="20000"/>
                <a:lumOff val="80000"/>
              </a:schemeClr>
            </a:solidFill>
          </a:ln>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EC3300FA-7446-DD85-3944-2DA91F3CDAB6}"/>
              </a:ext>
            </a:extLst>
          </p:cNvPr>
          <p:cNvSpPr txBox="1"/>
          <p:nvPr/>
        </p:nvSpPr>
        <p:spPr>
          <a:xfrm>
            <a:off x="37291" y="2128526"/>
            <a:ext cx="2442678"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Don’t look around.</a:t>
            </a:r>
          </a:p>
        </p:txBody>
      </p:sp>
      <p:sp>
        <p:nvSpPr>
          <p:cNvPr id="25" name="TextBox 24">
            <a:extLst>
              <a:ext uri="{FF2B5EF4-FFF2-40B4-BE49-F238E27FC236}">
                <a16:creationId xmlns:a16="http://schemas.microsoft.com/office/drawing/2014/main" id="{F5626113-F4D0-0943-724E-D31244AE5FF8}"/>
              </a:ext>
            </a:extLst>
          </p:cNvPr>
          <p:cNvSpPr txBox="1"/>
          <p:nvPr/>
        </p:nvSpPr>
        <p:spPr>
          <a:xfrm>
            <a:off x="2203954" y="2121733"/>
            <a:ext cx="6964490"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Don’t follow anyone who claims Jesus has come.  </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He comes, you and the rest of the world will know it.</a:t>
            </a:r>
          </a:p>
        </p:txBody>
      </p:sp>
      <p:sp>
        <p:nvSpPr>
          <p:cNvPr id="27" name="TextBox 26">
            <a:extLst>
              <a:ext uri="{FF2B5EF4-FFF2-40B4-BE49-F238E27FC236}">
                <a16:creationId xmlns:a16="http://schemas.microsoft.com/office/drawing/2014/main" id="{BCD63D01-9212-2257-5CAE-9FD4F64978A2}"/>
              </a:ext>
            </a:extLst>
          </p:cNvPr>
          <p:cNvSpPr txBox="1"/>
          <p:nvPr/>
        </p:nvSpPr>
        <p:spPr>
          <a:xfrm>
            <a:off x="37291" y="2706109"/>
            <a:ext cx="2442678"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Don’t look forward.</a:t>
            </a:r>
          </a:p>
        </p:txBody>
      </p:sp>
      <p:sp>
        <p:nvSpPr>
          <p:cNvPr id="28" name="TextBox 27">
            <a:extLst>
              <a:ext uri="{FF2B5EF4-FFF2-40B4-BE49-F238E27FC236}">
                <a16:creationId xmlns:a16="http://schemas.microsoft.com/office/drawing/2014/main" id="{705EAC76-8E8B-EBAC-39B7-64257609249B}"/>
              </a:ext>
            </a:extLst>
          </p:cNvPr>
          <p:cNvSpPr txBox="1"/>
          <p:nvPr/>
        </p:nvSpPr>
        <p:spPr>
          <a:xfrm>
            <a:off x="2270736" y="2703066"/>
            <a:ext cx="6964490"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Don’t try and work out from world events when Jesus is about to return</a:t>
            </a:r>
          </a:p>
        </p:txBody>
      </p:sp>
      <p:sp>
        <p:nvSpPr>
          <p:cNvPr id="29" name="TextBox 28">
            <a:extLst>
              <a:ext uri="{FF2B5EF4-FFF2-40B4-BE49-F238E27FC236}">
                <a16:creationId xmlns:a16="http://schemas.microsoft.com/office/drawing/2014/main" id="{55A0E5A8-E304-071D-CF16-71DF7D293BEA}"/>
              </a:ext>
            </a:extLst>
          </p:cNvPr>
          <p:cNvSpPr txBox="1"/>
          <p:nvPr/>
        </p:nvSpPr>
        <p:spPr>
          <a:xfrm>
            <a:off x="403414" y="2917867"/>
            <a:ext cx="8790717" cy="1200329"/>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may return when we least expect it.</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Life will be “as-per-normal”.  Most will be making plans for the future.</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There is no gap.  At the return of Jesus, this is the cut-off.  Day of Judgment has arrived.</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Make the decision today, to give your life to Jesus.</a:t>
            </a:r>
          </a:p>
        </p:txBody>
      </p:sp>
      <p:sp>
        <p:nvSpPr>
          <p:cNvPr id="30" name="TextBox 29">
            <a:extLst>
              <a:ext uri="{FF2B5EF4-FFF2-40B4-BE49-F238E27FC236}">
                <a16:creationId xmlns:a16="http://schemas.microsoft.com/office/drawing/2014/main" id="{EA0187CD-800A-C8D1-998B-F8BB3756C7B4}"/>
              </a:ext>
            </a:extLst>
          </p:cNvPr>
          <p:cNvSpPr txBox="1"/>
          <p:nvPr/>
        </p:nvSpPr>
        <p:spPr>
          <a:xfrm>
            <a:off x="51317" y="4072046"/>
            <a:ext cx="2442678"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3.  Don’t look Back.</a:t>
            </a:r>
          </a:p>
        </p:txBody>
      </p:sp>
      <p:sp>
        <p:nvSpPr>
          <p:cNvPr id="31" name="TextBox 30">
            <a:extLst>
              <a:ext uri="{FF2B5EF4-FFF2-40B4-BE49-F238E27FC236}">
                <a16:creationId xmlns:a16="http://schemas.microsoft.com/office/drawing/2014/main" id="{E908F6FA-AA1F-4FB4-91A8-706C723BD7A9}"/>
              </a:ext>
            </a:extLst>
          </p:cNvPr>
          <p:cNvSpPr txBox="1"/>
          <p:nvPr/>
        </p:nvSpPr>
        <p:spPr>
          <a:xfrm>
            <a:off x="2054980" y="4083408"/>
            <a:ext cx="7128877" cy="923330"/>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Disciples of Jesus hold very loosely to things of the world.</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 “go-bag” with our favourite things for when Jesus returns.</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Even willing to lose our physical life to remain faithful to Jesus.</a:t>
            </a:r>
          </a:p>
        </p:txBody>
      </p:sp>
      <p:cxnSp>
        <p:nvCxnSpPr>
          <p:cNvPr id="4" name="Straight Connector 3">
            <a:extLst>
              <a:ext uri="{FF2B5EF4-FFF2-40B4-BE49-F238E27FC236}">
                <a16:creationId xmlns:a16="http://schemas.microsoft.com/office/drawing/2014/main" id="{BE981FDE-483D-EF1D-0B12-032676BF4F31}"/>
              </a:ext>
            </a:extLst>
          </p:cNvPr>
          <p:cNvCxnSpPr/>
          <p:nvPr/>
        </p:nvCxnSpPr>
        <p:spPr>
          <a:xfrm>
            <a:off x="363493" y="5006738"/>
            <a:ext cx="8496728" cy="0"/>
          </a:xfrm>
          <a:prstGeom prst="line">
            <a:avLst/>
          </a:prstGeom>
          <a:ln w="12700">
            <a:solidFill>
              <a:schemeClr val="accent1">
                <a:lumMod val="20000"/>
                <a:lumOff val="80000"/>
              </a:schemeClr>
            </a:solidFill>
          </a:ln>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5C515B8A-0C80-AE80-97D9-4A6E942A550B}"/>
              </a:ext>
            </a:extLst>
          </p:cNvPr>
          <p:cNvSpPr txBox="1"/>
          <p:nvPr/>
        </p:nvSpPr>
        <p:spPr>
          <a:xfrm>
            <a:off x="3071" y="4968013"/>
            <a:ext cx="2267665"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Great Separation.</a:t>
            </a:r>
          </a:p>
        </p:txBody>
      </p:sp>
      <p:sp>
        <p:nvSpPr>
          <p:cNvPr id="13" name="TextBox 12">
            <a:extLst>
              <a:ext uri="{FF2B5EF4-FFF2-40B4-BE49-F238E27FC236}">
                <a16:creationId xmlns:a16="http://schemas.microsoft.com/office/drawing/2014/main" id="{AB0D94BE-C5F4-5E93-1A5D-9F266F17BF0F}"/>
              </a:ext>
            </a:extLst>
          </p:cNvPr>
          <p:cNvSpPr txBox="1"/>
          <p:nvPr/>
        </p:nvSpPr>
        <p:spPr>
          <a:xfrm>
            <a:off x="2137319" y="4982122"/>
            <a:ext cx="7003610"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Instantly, some taken to glory.  Some taken to judgment.</a:t>
            </a:r>
          </a:p>
        </p:txBody>
      </p:sp>
      <p:sp>
        <p:nvSpPr>
          <p:cNvPr id="14" name="TextBox 13">
            <a:extLst>
              <a:ext uri="{FF2B5EF4-FFF2-40B4-BE49-F238E27FC236}">
                <a16:creationId xmlns:a16="http://schemas.microsoft.com/office/drawing/2014/main" id="{D12CE847-FDE5-76D6-9602-588411DE0B51}"/>
              </a:ext>
            </a:extLst>
          </p:cNvPr>
          <p:cNvSpPr txBox="1"/>
          <p:nvPr/>
        </p:nvSpPr>
        <p:spPr>
          <a:xfrm>
            <a:off x="234947" y="5281667"/>
            <a:ext cx="8905982"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Judgment arrives, it is too late to alter one’s destiny.  Be on the right side of this.</a:t>
            </a:r>
          </a:p>
        </p:txBody>
      </p:sp>
    </p:spTree>
    <p:extLst>
      <p:ext uri="{BB962C8B-B14F-4D97-AF65-F5344CB8AC3E}">
        <p14:creationId xmlns:p14="http://schemas.microsoft.com/office/powerpoint/2010/main" val="220839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2435731"/>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20 </a:t>
            </a:r>
            <a:r>
              <a:rPr lang="en-AU" sz="2800" dirty="0">
                <a:solidFill>
                  <a:srgbClr val="FFFFFF"/>
                </a:solidFill>
                <a:effectLst/>
                <a:latin typeface="Times New Roman" panose="02020603050405020304" pitchFamily="18" charset="0"/>
                <a:ea typeface="Times New Roman" panose="02020603050405020304" pitchFamily="18" charset="0"/>
              </a:rPr>
              <a:t>Being asked by the Pharisees when the kingdom of God would come, he answered them, “The kingdom of God is not coming in ways that can be observed, </a:t>
            </a:r>
            <a:r>
              <a:rPr lang="en-AU" sz="2800" b="1" baseline="30000" dirty="0">
                <a:solidFill>
                  <a:srgbClr val="FFFFFF"/>
                </a:solidFill>
                <a:effectLst/>
                <a:latin typeface="Times New Roman" panose="02020603050405020304" pitchFamily="18" charset="0"/>
                <a:ea typeface="Times New Roman" panose="02020603050405020304" pitchFamily="18" charset="0"/>
              </a:rPr>
              <a:t>21 </a:t>
            </a:r>
            <a:r>
              <a:rPr lang="en-AU" sz="2800" dirty="0">
                <a:solidFill>
                  <a:srgbClr val="FFFFFF"/>
                </a:solidFill>
                <a:effectLst/>
                <a:latin typeface="Times New Roman" panose="02020603050405020304" pitchFamily="18" charset="0"/>
                <a:ea typeface="Times New Roman" panose="02020603050405020304" pitchFamily="18" charset="0"/>
              </a:rPr>
              <a:t>nor will they say, ‘Look, here it is!’ or ‘There!’ for behold, the kingdom of God is in the midst of you.”</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993628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280035"/>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22 </a:t>
            </a:r>
            <a:r>
              <a:rPr lang="en-AU" sz="2800" dirty="0">
                <a:solidFill>
                  <a:srgbClr val="FFFFFF"/>
                </a:solidFill>
                <a:effectLst/>
                <a:latin typeface="Times New Roman" panose="02020603050405020304" pitchFamily="18" charset="0"/>
                <a:ea typeface="Times New Roman" panose="02020603050405020304" pitchFamily="18" charset="0"/>
              </a:rPr>
              <a:t>And he said to the disciples, “The days are coming when you will desire to see one of the days of the Son of Man, and you will not see it.  </a:t>
            </a:r>
            <a:r>
              <a:rPr lang="en-AU" sz="2800" b="1" baseline="30000" dirty="0">
                <a:solidFill>
                  <a:srgbClr val="FFFFFF"/>
                </a:solidFill>
                <a:effectLst/>
                <a:latin typeface="Times New Roman" panose="02020603050405020304" pitchFamily="18" charset="0"/>
                <a:ea typeface="Times New Roman" panose="02020603050405020304" pitchFamily="18" charset="0"/>
              </a:rPr>
              <a:t>23 </a:t>
            </a:r>
            <a:r>
              <a:rPr lang="en-AU" sz="2800" dirty="0">
                <a:solidFill>
                  <a:srgbClr val="FFFFFF"/>
                </a:solidFill>
                <a:effectLst/>
                <a:latin typeface="Times New Roman" panose="02020603050405020304" pitchFamily="18" charset="0"/>
                <a:ea typeface="Times New Roman" panose="02020603050405020304" pitchFamily="18" charset="0"/>
              </a:rPr>
              <a:t>And they will say to you, ‘Look, there!’ or ‘Look, here!’ Do not go out or follow them.  </a:t>
            </a:r>
            <a:r>
              <a:rPr lang="en-AU" sz="2800" b="1" baseline="30000" dirty="0">
                <a:solidFill>
                  <a:srgbClr val="FFFFFF"/>
                </a:solidFill>
                <a:effectLst/>
                <a:latin typeface="Times New Roman" panose="02020603050405020304" pitchFamily="18" charset="0"/>
                <a:ea typeface="Times New Roman" panose="02020603050405020304" pitchFamily="18" charset="0"/>
              </a:rPr>
              <a:t>24 </a:t>
            </a:r>
            <a:r>
              <a:rPr lang="en-AU" sz="2800" dirty="0">
                <a:solidFill>
                  <a:srgbClr val="FFFFFF"/>
                </a:solidFill>
                <a:effectLst/>
                <a:latin typeface="Times New Roman" panose="02020603050405020304" pitchFamily="18" charset="0"/>
                <a:ea typeface="Times New Roman" panose="02020603050405020304" pitchFamily="18" charset="0"/>
              </a:rPr>
              <a:t>For as the lightning flashes and lights up the sky from one side to the other, so will the Son of Man be in his day.  </a:t>
            </a:r>
            <a:r>
              <a:rPr lang="en-AU" sz="2800" b="1" baseline="30000" dirty="0">
                <a:solidFill>
                  <a:srgbClr val="FFFFFF"/>
                </a:solidFill>
                <a:effectLst/>
                <a:latin typeface="Times New Roman" panose="02020603050405020304" pitchFamily="18" charset="0"/>
                <a:ea typeface="Times New Roman" panose="02020603050405020304" pitchFamily="18" charset="0"/>
              </a:rPr>
              <a:t>25 </a:t>
            </a:r>
            <a:r>
              <a:rPr lang="en-AU" sz="2800" dirty="0">
                <a:solidFill>
                  <a:srgbClr val="FFFFFF"/>
                </a:solidFill>
                <a:effectLst/>
                <a:latin typeface="Times New Roman" panose="02020603050405020304" pitchFamily="18" charset="0"/>
                <a:ea typeface="Times New Roman" panose="02020603050405020304" pitchFamily="18" charset="0"/>
              </a:rPr>
              <a:t>But first he must suffer many things and be rejected by this generation.  </a:t>
            </a:r>
            <a:r>
              <a:rPr lang="en-AU" sz="2800" b="1" baseline="30000" dirty="0">
                <a:solidFill>
                  <a:srgbClr val="FFFFFF"/>
                </a:solidFill>
                <a:effectLst/>
                <a:latin typeface="Times New Roman" panose="02020603050405020304" pitchFamily="18" charset="0"/>
                <a:ea typeface="Times New Roman" panose="02020603050405020304" pitchFamily="18" charset="0"/>
              </a:rPr>
              <a:t>26 </a:t>
            </a:r>
            <a:r>
              <a:rPr lang="en-AU" sz="2800" dirty="0">
                <a:solidFill>
                  <a:srgbClr val="FFFFFF"/>
                </a:solidFill>
                <a:effectLst/>
                <a:latin typeface="Times New Roman" panose="02020603050405020304" pitchFamily="18" charset="0"/>
                <a:ea typeface="Times New Roman" panose="02020603050405020304" pitchFamily="18" charset="0"/>
              </a:rPr>
              <a:t>Just as it was in the days of Noah, so will it be in the days of the Son of Man.  </a:t>
            </a:r>
            <a:r>
              <a:rPr lang="en-AU" sz="2800" b="1" baseline="30000" dirty="0">
                <a:solidFill>
                  <a:srgbClr val="FFFFFF"/>
                </a:solidFill>
                <a:effectLst/>
                <a:latin typeface="Times New Roman" panose="02020603050405020304" pitchFamily="18" charset="0"/>
                <a:ea typeface="Times New Roman" panose="02020603050405020304" pitchFamily="18" charset="0"/>
              </a:rPr>
              <a:t>27 </a:t>
            </a:r>
            <a:r>
              <a:rPr lang="en-AU" sz="2800" dirty="0">
                <a:solidFill>
                  <a:srgbClr val="FFFFFF"/>
                </a:solidFill>
                <a:effectLst/>
                <a:latin typeface="Times New Roman" panose="02020603050405020304" pitchFamily="18" charset="0"/>
                <a:ea typeface="Times New Roman" panose="02020603050405020304" pitchFamily="18" charset="0"/>
              </a:rPr>
              <a:t>They were eating and drinking and marrying and being given in marriage, until the day when Noah entered the ark, and the flood came and destroyed them all.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545628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4805611"/>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28 </a:t>
            </a:r>
            <a:r>
              <a:rPr lang="en-AU" sz="2800" dirty="0">
                <a:solidFill>
                  <a:srgbClr val="FFFFFF"/>
                </a:solidFill>
                <a:effectLst/>
                <a:latin typeface="Times New Roman" panose="02020603050405020304" pitchFamily="18" charset="0"/>
                <a:ea typeface="Times New Roman" panose="02020603050405020304" pitchFamily="18" charset="0"/>
              </a:rPr>
              <a:t>Likewise, just as it was in the days of Lot—they were eating and drinking, buying and selling, planting and building, </a:t>
            </a:r>
            <a:r>
              <a:rPr lang="en-AU" sz="2800" b="1" baseline="30000" dirty="0">
                <a:solidFill>
                  <a:srgbClr val="FFFFFF"/>
                </a:solidFill>
                <a:effectLst/>
                <a:latin typeface="Times New Roman" panose="02020603050405020304" pitchFamily="18" charset="0"/>
                <a:ea typeface="Times New Roman" panose="02020603050405020304" pitchFamily="18" charset="0"/>
              </a:rPr>
              <a:t>29 </a:t>
            </a:r>
            <a:r>
              <a:rPr lang="en-AU" sz="2800" dirty="0">
                <a:solidFill>
                  <a:srgbClr val="FFFFFF"/>
                </a:solidFill>
                <a:effectLst/>
                <a:latin typeface="Times New Roman" panose="02020603050405020304" pitchFamily="18" charset="0"/>
                <a:ea typeface="Times New Roman" panose="02020603050405020304" pitchFamily="18" charset="0"/>
              </a:rPr>
              <a:t>but on the day when Lot went out from Sodom, fire and sulphur rained from heaven and destroyed them all— </a:t>
            </a:r>
            <a:r>
              <a:rPr lang="en-AU" sz="2800" b="1" baseline="30000" dirty="0">
                <a:solidFill>
                  <a:srgbClr val="FFFFFF"/>
                </a:solidFill>
                <a:effectLst/>
                <a:latin typeface="Times New Roman" panose="02020603050405020304" pitchFamily="18" charset="0"/>
                <a:ea typeface="Times New Roman" panose="02020603050405020304" pitchFamily="18" charset="0"/>
              </a:rPr>
              <a:t>30 </a:t>
            </a:r>
            <a:r>
              <a:rPr lang="en-AU" sz="2800" dirty="0">
                <a:solidFill>
                  <a:srgbClr val="FFFFFF"/>
                </a:solidFill>
                <a:effectLst/>
                <a:latin typeface="Times New Roman" panose="02020603050405020304" pitchFamily="18" charset="0"/>
                <a:ea typeface="Times New Roman" panose="02020603050405020304" pitchFamily="18" charset="0"/>
              </a:rPr>
              <a:t>so will it be on the day when the Son of Man is revealed.  </a:t>
            </a:r>
            <a:r>
              <a:rPr lang="en-AU" sz="2800" b="1" baseline="30000" dirty="0">
                <a:solidFill>
                  <a:srgbClr val="FFFFFF"/>
                </a:solidFill>
                <a:effectLst/>
                <a:latin typeface="Times New Roman" panose="02020603050405020304" pitchFamily="18" charset="0"/>
                <a:ea typeface="Times New Roman" panose="02020603050405020304" pitchFamily="18" charset="0"/>
              </a:rPr>
              <a:t>31 </a:t>
            </a:r>
            <a:r>
              <a:rPr lang="en-AU" sz="2800" dirty="0">
                <a:solidFill>
                  <a:srgbClr val="FFFFFF"/>
                </a:solidFill>
                <a:effectLst/>
                <a:latin typeface="Times New Roman" panose="02020603050405020304" pitchFamily="18" charset="0"/>
                <a:ea typeface="Times New Roman" panose="02020603050405020304" pitchFamily="18" charset="0"/>
              </a:rPr>
              <a:t>On that day, let the one who is on the housetop, with his goods in the house, not come down to take them away, and likewise let the one who is in the field not turn back.  </a:t>
            </a:r>
            <a:r>
              <a:rPr lang="en-AU" sz="2800" b="1" baseline="30000" dirty="0">
                <a:solidFill>
                  <a:srgbClr val="FFFFFF"/>
                </a:solidFill>
                <a:effectLst/>
                <a:latin typeface="Times New Roman" panose="02020603050405020304" pitchFamily="18" charset="0"/>
                <a:ea typeface="Times New Roman" panose="02020603050405020304" pitchFamily="18" charset="0"/>
              </a:rPr>
              <a:t>32 </a:t>
            </a:r>
            <a:r>
              <a:rPr lang="en-AU" sz="2800" dirty="0">
                <a:solidFill>
                  <a:srgbClr val="FFFFFF"/>
                </a:solidFill>
                <a:effectLst/>
                <a:latin typeface="Times New Roman" panose="02020603050405020304" pitchFamily="18" charset="0"/>
                <a:ea typeface="Times New Roman" panose="02020603050405020304" pitchFamily="18" charset="0"/>
              </a:rPr>
              <a:t>Remember Lot’s wife.  </a:t>
            </a:r>
            <a:r>
              <a:rPr lang="en-AU" sz="2800" b="1" baseline="30000" dirty="0">
                <a:solidFill>
                  <a:srgbClr val="FFFFFF"/>
                </a:solidFill>
                <a:effectLst/>
                <a:latin typeface="Times New Roman" panose="02020603050405020304" pitchFamily="18" charset="0"/>
                <a:ea typeface="Times New Roman" panose="02020603050405020304" pitchFamily="18" charset="0"/>
              </a:rPr>
              <a:t>33 </a:t>
            </a:r>
            <a:r>
              <a:rPr lang="en-AU" sz="2800" dirty="0">
                <a:solidFill>
                  <a:srgbClr val="FFFFFF"/>
                </a:solidFill>
                <a:effectLst/>
                <a:latin typeface="Times New Roman" panose="02020603050405020304" pitchFamily="18" charset="0"/>
                <a:ea typeface="Times New Roman" panose="02020603050405020304" pitchFamily="18" charset="0"/>
              </a:rPr>
              <a:t>Whoever seeks to preserve his life will lose it, but whoever loses his life will keep it.</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435708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2435731"/>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800" dirty="0">
                <a:solidFill>
                  <a:srgbClr val="FFFFFF"/>
                </a:solidFill>
                <a:effectLst/>
                <a:latin typeface="Times New Roman" panose="02020603050405020304" pitchFamily="18" charset="0"/>
                <a:ea typeface="Times New Roman" panose="02020603050405020304" pitchFamily="18" charset="0"/>
              </a:rPr>
              <a:t> </a:t>
            </a:r>
            <a:r>
              <a:rPr lang="en-AU" sz="2800" b="1" baseline="30000" dirty="0">
                <a:solidFill>
                  <a:srgbClr val="FFFFFF"/>
                </a:solidFill>
                <a:effectLst/>
                <a:latin typeface="Times New Roman" panose="02020603050405020304" pitchFamily="18" charset="0"/>
                <a:ea typeface="Times New Roman" panose="02020603050405020304" pitchFamily="18" charset="0"/>
              </a:rPr>
              <a:t>34 </a:t>
            </a:r>
            <a:r>
              <a:rPr lang="en-AU" sz="2800" dirty="0">
                <a:solidFill>
                  <a:srgbClr val="FFFFFF"/>
                </a:solidFill>
                <a:effectLst/>
                <a:latin typeface="Times New Roman" panose="02020603050405020304" pitchFamily="18" charset="0"/>
                <a:ea typeface="Times New Roman" panose="02020603050405020304" pitchFamily="18" charset="0"/>
              </a:rPr>
              <a:t>I tell you, in that night there will be two in one bed.  One will be taken and the other left.  </a:t>
            </a:r>
            <a:r>
              <a:rPr lang="en-AU" sz="2800" b="1" baseline="30000" dirty="0">
                <a:solidFill>
                  <a:srgbClr val="FFFFFF"/>
                </a:solidFill>
                <a:effectLst/>
                <a:latin typeface="Times New Roman" panose="02020603050405020304" pitchFamily="18" charset="0"/>
                <a:ea typeface="Times New Roman" panose="02020603050405020304" pitchFamily="18" charset="0"/>
              </a:rPr>
              <a:t>35 </a:t>
            </a:r>
            <a:r>
              <a:rPr lang="en-AU" sz="2800" dirty="0">
                <a:solidFill>
                  <a:srgbClr val="FFFFFF"/>
                </a:solidFill>
                <a:effectLst/>
                <a:latin typeface="Times New Roman" panose="02020603050405020304" pitchFamily="18" charset="0"/>
                <a:ea typeface="Times New Roman" panose="02020603050405020304" pitchFamily="18" charset="0"/>
              </a:rPr>
              <a:t>There will be two women grinding together.  One will be taken and the other left.”  </a:t>
            </a:r>
            <a:r>
              <a:rPr lang="en-AU" sz="2800" b="1" baseline="30000" dirty="0">
                <a:solidFill>
                  <a:srgbClr val="FFFFFF"/>
                </a:solidFill>
                <a:effectLst/>
                <a:latin typeface="Times New Roman" panose="02020603050405020304" pitchFamily="18" charset="0"/>
                <a:ea typeface="Times New Roman" panose="02020603050405020304" pitchFamily="18" charset="0"/>
              </a:rPr>
              <a:t>37 </a:t>
            </a:r>
            <a:r>
              <a:rPr lang="en-AU" sz="2800" dirty="0">
                <a:solidFill>
                  <a:srgbClr val="FFFFFF"/>
                </a:solidFill>
                <a:effectLst/>
                <a:latin typeface="Times New Roman" panose="02020603050405020304" pitchFamily="18" charset="0"/>
                <a:ea typeface="Times New Roman" panose="02020603050405020304" pitchFamily="18" charset="0"/>
              </a:rPr>
              <a:t>And they said to him, “Where, Lord?”  He said to them, “Where the corpse is, there the vultures will gather.”</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4290380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31CF460-1968-3E23-2B9E-975590B0EA72}"/>
              </a:ext>
            </a:extLst>
          </p:cNvPr>
          <p:cNvSpPr txBox="1"/>
          <p:nvPr/>
        </p:nvSpPr>
        <p:spPr>
          <a:xfrm>
            <a:off x="0" y="0"/>
            <a:ext cx="9144000"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The  Coming  of  the  Kingdom  of  God</a:t>
            </a:r>
          </a:p>
        </p:txBody>
      </p:sp>
      <p:sp>
        <p:nvSpPr>
          <p:cNvPr id="4" name="TextBox 3">
            <a:extLst>
              <a:ext uri="{FF2B5EF4-FFF2-40B4-BE49-F238E27FC236}">
                <a16:creationId xmlns:a16="http://schemas.microsoft.com/office/drawing/2014/main" id="{B8454716-C142-2DEC-EC14-D256A76DFB37}"/>
              </a:ext>
            </a:extLst>
          </p:cNvPr>
          <p:cNvSpPr txBox="1"/>
          <p:nvPr/>
        </p:nvSpPr>
        <p:spPr>
          <a:xfrm>
            <a:off x="1340837" y="1640446"/>
            <a:ext cx="5414422" cy="584775"/>
          </a:xfrm>
          <a:prstGeom prst="rect">
            <a:avLst/>
          </a:prstGeom>
          <a:solidFill>
            <a:schemeClr val="bg1"/>
          </a:solidFill>
        </p:spPr>
        <p:txBody>
          <a:bodyPr wrap="square" rtlCol="0">
            <a:spAutoFit/>
          </a:bodyPr>
          <a:lstStyle/>
          <a:p>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“The days are coming when you will desire to see one of the days of the Son of Man, and you will not see it.</a:t>
            </a:r>
            <a:r>
              <a:rPr lang="en-AU" sz="1600" dirty="0"/>
              <a:t> </a:t>
            </a:r>
            <a:endParaRPr lang="en-AU" sz="1600" dirty="0">
              <a:latin typeface="Times New Roman" panose="02020603050405020304" pitchFamily="18" charset="0"/>
              <a:ea typeface="Times New Roman" panose="02020603050405020304" pitchFamily="18" charset="0"/>
            </a:endParaRPr>
          </a:p>
        </p:txBody>
      </p:sp>
      <p:sp>
        <p:nvSpPr>
          <p:cNvPr id="20" name="TextBox 19">
            <a:extLst>
              <a:ext uri="{FF2B5EF4-FFF2-40B4-BE49-F238E27FC236}">
                <a16:creationId xmlns:a16="http://schemas.microsoft.com/office/drawing/2014/main" id="{333638E5-7A74-3D8F-1480-8F4292BC1CD0}"/>
              </a:ext>
            </a:extLst>
          </p:cNvPr>
          <p:cNvSpPr txBox="1"/>
          <p:nvPr/>
        </p:nvSpPr>
        <p:spPr>
          <a:xfrm>
            <a:off x="1533422" y="328170"/>
            <a:ext cx="7423079" cy="369332"/>
          </a:xfrm>
          <a:prstGeom prst="rect">
            <a:avLst/>
          </a:prstGeom>
          <a:noFill/>
        </p:spPr>
        <p:txBody>
          <a:bodyPr wrap="square" rtlCol="0">
            <a:spAutoFit/>
          </a:bodyPr>
          <a:lstStyle/>
          <a:p>
            <a:pPr algn="l"/>
            <a:r>
              <a:rPr lang="en-AU" dirty="0">
                <a:solidFill>
                  <a:schemeClr val="bg1"/>
                </a:solidFill>
                <a:latin typeface="Times New Roman" panose="02020603050405020304" pitchFamily="18" charset="0"/>
                <a:cs typeface="Times New Roman" panose="02020603050405020304" pitchFamily="18" charset="0"/>
              </a:rPr>
              <a:t>Jesus addresses the Pharisees (v20-21)</a:t>
            </a:r>
          </a:p>
        </p:txBody>
      </p:sp>
      <p:sp>
        <p:nvSpPr>
          <p:cNvPr id="9" name="TextBox 8">
            <a:extLst>
              <a:ext uri="{FF2B5EF4-FFF2-40B4-BE49-F238E27FC236}">
                <a16:creationId xmlns:a16="http://schemas.microsoft.com/office/drawing/2014/main" id="{8BF53391-30CE-D97A-153D-494C890DB11E}"/>
              </a:ext>
            </a:extLst>
          </p:cNvPr>
          <p:cNvSpPr txBox="1"/>
          <p:nvPr/>
        </p:nvSpPr>
        <p:spPr>
          <a:xfrm>
            <a:off x="-12840" y="337989"/>
            <a:ext cx="1623317"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“Now”</a:t>
            </a:r>
          </a:p>
        </p:txBody>
      </p:sp>
      <p:sp>
        <p:nvSpPr>
          <p:cNvPr id="2" name="TextBox 1">
            <a:extLst>
              <a:ext uri="{FF2B5EF4-FFF2-40B4-BE49-F238E27FC236}">
                <a16:creationId xmlns:a16="http://schemas.microsoft.com/office/drawing/2014/main" id="{F628EB0B-45D8-3091-920B-B534F50FCAAE}"/>
              </a:ext>
            </a:extLst>
          </p:cNvPr>
          <p:cNvSpPr txBox="1"/>
          <p:nvPr/>
        </p:nvSpPr>
        <p:spPr>
          <a:xfrm>
            <a:off x="-12840" y="636673"/>
            <a:ext cx="1818526"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“Not Yet”</a:t>
            </a:r>
          </a:p>
        </p:txBody>
      </p:sp>
      <p:sp>
        <p:nvSpPr>
          <p:cNvPr id="5" name="TextBox 4">
            <a:extLst>
              <a:ext uri="{FF2B5EF4-FFF2-40B4-BE49-F238E27FC236}">
                <a16:creationId xmlns:a16="http://schemas.microsoft.com/office/drawing/2014/main" id="{43109856-1D09-4C45-EF12-B80A17961257}"/>
              </a:ext>
            </a:extLst>
          </p:cNvPr>
          <p:cNvSpPr txBox="1"/>
          <p:nvPr/>
        </p:nvSpPr>
        <p:spPr>
          <a:xfrm>
            <a:off x="1533422" y="672633"/>
            <a:ext cx="3744930" cy="369332"/>
          </a:xfrm>
          <a:prstGeom prst="rect">
            <a:avLst/>
          </a:prstGeom>
          <a:noFill/>
        </p:spPr>
        <p:txBody>
          <a:bodyPr wrap="square" rtlCol="0">
            <a:spAutoFit/>
          </a:bodyPr>
          <a:lstStyle/>
          <a:p>
            <a:pPr algn="l"/>
            <a:r>
              <a:rPr lang="en-AU" dirty="0">
                <a:solidFill>
                  <a:schemeClr val="bg1"/>
                </a:solidFill>
                <a:latin typeface="Times New Roman" panose="02020603050405020304" pitchFamily="18" charset="0"/>
                <a:cs typeface="Times New Roman" panose="02020603050405020304" pitchFamily="18" charset="0"/>
              </a:rPr>
              <a:t>Jesus addresses the Disciples (v22-37)</a:t>
            </a:r>
          </a:p>
        </p:txBody>
      </p:sp>
      <p:sp>
        <p:nvSpPr>
          <p:cNvPr id="7" name="TextBox 6">
            <a:extLst>
              <a:ext uri="{FF2B5EF4-FFF2-40B4-BE49-F238E27FC236}">
                <a16:creationId xmlns:a16="http://schemas.microsoft.com/office/drawing/2014/main" id="{2208D8C4-A9F2-E4ED-B74C-07444A701976}"/>
              </a:ext>
            </a:extLst>
          </p:cNvPr>
          <p:cNvSpPr txBox="1"/>
          <p:nvPr/>
        </p:nvSpPr>
        <p:spPr>
          <a:xfrm>
            <a:off x="225972" y="1012301"/>
            <a:ext cx="9144000"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return of Jesus means also the Day of Judgment.   The cut-off.  No more chances.</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Faith that our Loving Heavenly Father has it in hand.   Jesus will return at just the right time.</a:t>
            </a:r>
          </a:p>
        </p:txBody>
      </p:sp>
      <p:sp>
        <p:nvSpPr>
          <p:cNvPr id="10" name="TextBox 9">
            <a:extLst>
              <a:ext uri="{FF2B5EF4-FFF2-40B4-BE49-F238E27FC236}">
                <a16:creationId xmlns:a16="http://schemas.microsoft.com/office/drawing/2014/main" id="{ACC7FF42-E8CF-E08D-BDC3-D7DABA2A2F01}"/>
              </a:ext>
            </a:extLst>
          </p:cNvPr>
          <p:cNvSpPr txBox="1"/>
          <p:nvPr/>
        </p:nvSpPr>
        <p:spPr>
          <a:xfrm>
            <a:off x="5241109" y="332181"/>
            <a:ext cx="3467529"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Kingdom is where the King is.</a:t>
            </a:r>
          </a:p>
        </p:txBody>
      </p:sp>
      <p:sp>
        <p:nvSpPr>
          <p:cNvPr id="11" name="TextBox 10">
            <a:extLst>
              <a:ext uri="{FF2B5EF4-FFF2-40B4-BE49-F238E27FC236}">
                <a16:creationId xmlns:a16="http://schemas.microsoft.com/office/drawing/2014/main" id="{8401A428-79E4-FECF-A12C-C3B969D32F5F}"/>
              </a:ext>
            </a:extLst>
          </p:cNvPr>
          <p:cNvSpPr txBox="1"/>
          <p:nvPr/>
        </p:nvSpPr>
        <p:spPr>
          <a:xfrm>
            <a:off x="5241109" y="666600"/>
            <a:ext cx="3467529"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A very visible coming of the King.</a:t>
            </a:r>
          </a:p>
        </p:txBody>
      </p:sp>
      <p:sp>
        <p:nvSpPr>
          <p:cNvPr id="12" name="TextBox 11">
            <a:extLst>
              <a:ext uri="{FF2B5EF4-FFF2-40B4-BE49-F238E27FC236}">
                <a16:creationId xmlns:a16="http://schemas.microsoft.com/office/drawing/2014/main" id="{8E5238D5-C755-7A11-C288-F47CBBBF38C3}"/>
              </a:ext>
            </a:extLst>
          </p:cNvPr>
          <p:cNvSpPr txBox="1"/>
          <p:nvPr/>
        </p:nvSpPr>
        <p:spPr>
          <a:xfrm>
            <a:off x="-39856" y="2226335"/>
            <a:ext cx="3926499"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Persecuted for being a Disciple of Jesus</a:t>
            </a:r>
          </a:p>
        </p:txBody>
      </p:sp>
      <p:cxnSp>
        <p:nvCxnSpPr>
          <p:cNvPr id="17" name="Straight Connector 16">
            <a:extLst>
              <a:ext uri="{FF2B5EF4-FFF2-40B4-BE49-F238E27FC236}">
                <a16:creationId xmlns:a16="http://schemas.microsoft.com/office/drawing/2014/main" id="{38B9A7B3-ABC6-0169-77DF-9FC953058928}"/>
              </a:ext>
            </a:extLst>
          </p:cNvPr>
          <p:cNvCxnSpPr/>
          <p:nvPr/>
        </p:nvCxnSpPr>
        <p:spPr>
          <a:xfrm>
            <a:off x="323636" y="1035932"/>
            <a:ext cx="8496728" cy="0"/>
          </a:xfrm>
          <a:prstGeom prst="line">
            <a:avLst/>
          </a:prstGeom>
          <a:ln w="12700">
            <a:solidFill>
              <a:schemeClr val="accent1">
                <a:lumMod val="20000"/>
                <a:lumOff val="80000"/>
              </a:schemeClr>
            </a:solidFill>
          </a:ln>
        </p:spPr>
        <p:style>
          <a:lnRef idx="2">
            <a:schemeClr val="accent1"/>
          </a:lnRef>
          <a:fillRef idx="0">
            <a:schemeClr val="accent1"/>
          </a:fillRef>
          <a:effectRef idx="1">
            <a:schemeClr val="accent1"/>
          </a:effectRef>
          <a:fontRef idx="minor">
            <a:schemeClr val="tx1"/>
          </a:fontRef>
        </p:style>
      </p:cxnSp>
      <p:sp>
        <p:nvSpPr>
          <p:cNvPr id="18" name="TextBox 17">
            <a:extLst>
              <a:ext uri="{FF2B5EF4-FFF2-40B4-BE49-F238E27FC236}">
                <a16:creationId xmlns:a16="http://schemas.microsoft.com/office/drawing/2014/main" id="{570E2AB0-556C-E2D2-49D1-3D9EA33C41EB}"/>
              </a:ext>
            </a:extLst>
          </p:cNvPr>
          <p:cNvSpPr txBox="1"/>
          <p:nvPr/>
        </p:nvSpPr>
        <p:spPr>
          <a:xfrm>
            <a:off x="3729578" y="2209268"/>
            <a:ext cx="5414422" cy="923330"/>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Persecution is normal.</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persecuted church longs for the coming of Jesus.</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necessarily a sign that Jesus is about to appear.</a:t>
            </a:r>
          </a:p>
        </p:txBody>
      </p:sp>
      <p:sp>
        <p:nvSpPr>
          <p:cNvPr id="19" name="TextBox 18">
            <a:extLst>
              <a:ext uri="{FF2B5EF4-FFF2-40B4-BE49-F238E27FC236}">
                <a16:creationId xmlns:a16="http://schemas.microsoft.com/office/drawing/2014/main" id="{1E36F77B-FAE2-0B0B-0D72-64CA6BB11C96}"/>
              </a:ext>
            </a:extLst>
          </p:cNvPr>
          <p:cNvSpPr txBox="1"/>
          <p:nvPr/>
        </p:nvSpPr>
        <p:spPr>
          <a:xfrm>
            <a:off x="940143" y="3119334"/>
            <a:ext cx="6693555" cy="830997"/>
          </a:xfrm>
          <a:prstGeom prst="rect">
            <a:avLst/>
          </a:prstGeom>
          <a:solidFill>
            <a:schemeClr val="bg1"/>
          </a:solidFill>
        </p:spPr>
        <p:txBody>
          <a:bodyPr wrap="square" rtlCol="0">
            <a:spAutoFit/>
          </a:bodyPr>
          <a:lstStyle/>
          <a:p>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23 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they will say to you, ‘Look, there!’ or ‘Look, here!’ Do not go out or follow them.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24 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 as the lightning flashes and lights up the sky from one side to the other, so will the Son of Man be in his day.</a:t>
            </a:r>
            <a:r>
              <a:rPr lang="en-AU" sz="1600" dirty="0"/>
              <a:t> </a:t>
            </a:r>
            <a:endParaRPr lang="en-AU" sz="1600" dirty="0">
              <a:latin typeface="Times New Roman" panose="02020603050405020304" pitchFamily="18" charset="0"/>
              <a:ea typeface="Times New Roman" panose="02020603050405020304" pitchFamily="18" charset="0"/>
            </a:endParaRPr>
          </a:p>
        </p:txBody>
      </p:sp>
      <p:sp>
        <p:nvSpPr>
          <p:cNvPr id="21" name="TextBox 20">
            <a:extLst>
              <a:ext uri="{FF2B5EF4-FFF2-40B4-BE49-F238E27FC236}">
                <a16:creationId xmlns:a16="http://schemas.microsoft.com/office/drawing/2014/main" id="{459C56EC-7D94-173F-F126-7E00AEF8BAA8}"/>
              </a:ext>
            </a:extLst>
          </p:cNvPr>
          <p:cNvSpPr txBox="1"/>
          <p:nvPr/>
        </p:nvSpPr>
        <p:spPr>
          <a:xfrm>
            <a:off x="-3897" y="3978079"/>
            <a:ext cx="3926499"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No Secret Second Coming of Jesus</a:t>
            </a:r>
          </a:p>
        </p:txBody>
      </p:sp>
      <p:sp>
        <p:nvSpPr>
          <p:cNvPr id="22" name="TextBox 21">
            <a:extLst>
              <a:ext uri="{FF2B5EF4-FFF2-40B4-BE49-F238E27FC236}">
                <a16:creationId xmlns:a16="http://schemas.microsoft.com/office/drawing/2014/main" id="{D6416115-41F4-333E-3D68-6EB871B8DF39}"/>
              </a:ext>
            </a:extLst>
          </p:cNvPr>
          <p:cNvSpPr txBox="1"/>
          <p:nvPr/>
        </p:nvSpPr>
        <p:spPr>
          <a:xfrm>
            <a:off x="3344296" y="3976423"/>
            <a:ext cx="5799703"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Instant  &amp;  Universally visible.   Cannot be missed.</a:t>
            </a:r>
          </a:p>
        </p:txBody>
      </p:sp>
    </p:spTree>
    <p:extLst>
      <p:ext uri="{BB962C8B-B14F-4D97-AF65-F5344CB8AC3E}">
        <p14:creationId xmlns:p14="http://schemas.microsoft.com/office/powerpoint/2010/main" val="1212724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uiExpand="1" build="p"/>
      <p:bldP spid="12" grpId="0"/>
      <p:bldP spid="18" grpId="0" uiExpand="1" build="p"/>
      <p:bldP spid="19" grpId="0" animBg="1"/>
      <p:bldP spid="21" grpId="0"/>
      <p:bldP spid="2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31CF460-1968-3E23-2B9E-975590B0EA72}"/>
              </a:ext>
            </a:extLst>
          </p:cNvPr>
          <p:cNvSpPr txBox="1"/>
          <p:nvPr/>
        </p:nvSpPr>
        <p:spPr>
          <a:xfrm>
            <a:off x="0" y="0"/>
            <a:ext cx="9144000"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The  Coming  of  the  Kingdom  of  God</a:t>
            </a:r>
          </a:p>
        </p:txBody>
      </p:sp>
      <p:sp>
        <p:nvSpPr>
          <p:cNvPr id="20" name="TextBox 19">
            <a:extLst>
              <a:ext uri="{FF2B5EF4-FFF2-40B4-BE49-F238E27FC236}">
                <a16:creationId xmlns:a16="http://schemas.microsoft.com/office/drawing/2014/main" id="{333638E5-7A74-3D8F-1480-8F4292BC1CD0}"/>
              </a:ext>
            </a:extLst>
          </p:cNvPr>
          <p:cNvSpPr txBox="1"/>
          <p:nvPr/>
        </p:nvSpPr>
        <p:spPr>
          <a:xfrm>
            <a:off x="1533422" y="328170"/>
            <a:ext cx="7423079" cy="369332"/>
          </a:xfrm>
          <a:prstGeom prst="rect">
            <a:avLst/>
          </a:prstGeom>
          <a:noFill/>
        </p:spPr>
        <p:txBody>
          <a:bodyPr wrap="square" rtlCol="0">
            <a:spAutoFit/>
          </a:bodyPr>
          <a:lstStyle/>
          <a:p>
            <a:pPr algn="l"/>
            <a:r>
              <a:rPr lang="en-AU" dirty="0">
                <a:solidFill>
                  <a:schemeClr val="bg1"/>
                </a:solidFill>
                <a:latin typeface="Times New Roman" panose="02020603050405020304" pitchFamily="18" charset="0"/>
                <a:cs typeface="Times New Roman" panose="02020603050405020304" pitchFamily="18" charset="0"/>
              </a:rPr>
              <a:t>Jesus addresses the Pharisees (v20-21)</a:t>
            </a:r>
          </a:p>
        </p:txBody>
      </p:sp>
      <p:sp>
        <p:nvSpPr>
          <p:cNvPr id="9" name="TextBox 8">
            <a:extLst>
              <a:ext uri="{FF2B5EF4-FFF2-40B4-BE49-F238E27FC236}">
                <a16:creationId xmlns:a16="http://schemas.microsoft.com/office/drawing/2014/main" id="{8BF53391-30CE-D97A-153D-494C890DB11E}"/>
              </a:ext>
            </a:extLst>
          </p:cNvPr>
          <p:cNvSpPr txBox="1"/>
          <p:nvPr/>
        </p:nvSpPr>
        <p:spPr>
          <a:xfrm>
            <a:off x="-12840" y="337989"/>
            <a:ext cx="1623317"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“Now”</a:t>
            </a:r>
          </a:p>
        </p:txBody>
      </p:sp>
      <p:sp>
        <p:nvSpPr>
          <p:cNvPr id="2" name="TextBox 1">
            <a:extLst>
              <a:ext uri="{FF2B5EF4-FFF2-40B4-BE49-F238E27FC236}">
                <a16:creationId xmlns:a16="http://schemas.microsoft.com/office/drawing/2014/main" id="{F628EB0B-45D8-3091-920B-B534F50FCAAE}"/>
              </a:ext>
            </a:extLst>
          </p:cNvPr>
          <p:cNvSpPr txBox="1"/>
          <p:nvPr/>
        </p:nvSpPr>
        <p:spPr>
          <a:xfrm>
            <a:off x="-12840" y="636673"/>
            <a:ext cx="1818526"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“Not Yet”</a:t>
            </a:r>
          </a:p>
        </p:txBody>
      </p:sp>
      <p:sp>
        <p:nvSpPr>
          <p:cNvPr id="5" name="TextBox 4">
            <a:extLst>
              <a:ext uri="{FF2B5EF4-FFF2-40B4-BE49-F238E27FC236}">
                <a16:creationId xmlns:a16="http://schemas.microsoft.com/office/drawing/2014/main" id="{43109856-1D09-4C45-EF12-B80A17961257}"/>
              </a:ext>
            </a:extLst>
          </p:cNvPr>
          <p:cNvSpPr txBox="1"/>
          <p:nvPr/>
        </p:nvSpPr>
        <p:spPr>
          <a:xfrm>
            <a:off x="1533422" y="672633"/>
            <a:ext cx="3744930" cy="369332"/>
          </a:xfrm>
          <a:prstGeom prst="rect">
            <a:avLst/>
          </a:prstGeom>
          <a:noFill/>
        </p:spPr>
        <p:txBody>
          <a:bodyPr wrap="square" rtlCol="0">
            <a:spAutoFit/>
          </a:bodyPr>
          <a:lstStyle/>
          <a:p>
            <a:pPr algn="l"/>
            <a:r>
              <a:rPr lang="en-AU" dirty="0">
                <a:solidFill>
                  <a:schemeClr val="bg1"/>
                </a:solidFill>
                <a:latin typeface="Times New Roman" panose="02020603050405020304" pitchFamily="18" charset="0"/>
                <a:cs typeface="Times New Roman" panose="02020603050405020304" pitchFamily="18" charset="0"/>
              </a:rPr>
              <a:t>Jesus addresses the Disciples (v22-37)</a:t>
            </a:r>
          </a:p>
        </p:txBody>
      </p:sp>
      <p:sp>
        <p:nvSpPr>
          <p:cNvPr id="7" name="TextBox 6">
            <a:extLst>
              <a:ext uri="{FF2B5EF4-FFF2-40B4-BE49-F238E27FC236}">
                <a16:creationId xmlns:a16="http://schemas.microsoft.com/office/drawing/2014/main" id="{2208D8C4-A9F2-E4ED-B74C-07444A701976}"/>
              </a:ext>
            </a:extLst>
          </p:cNvPr>
          <p:cNvSpPr txBox="1"/>
          <p:nvPr/>
        </p:nvSpPr>
        <p:spPr>
          <a:xfrm>
            <a:off x="225972" y="1012301"/>
            <a:ext cx="9144000"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return of Jesus means also the Day of Judgment.   The cut-off.  No more chances.</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Faith that our Loving Heavenly Father has it in hand.   Jesus will return at just the right time.</a:t>
            </a:r>
          </a:p>
        </p:txBody>
      </p:sp>
      <p:sp>
        <p:nvSpPr>
          <p:cNvPr id="10" name="TextBox 9">
            <a:extLst>
              <a:ext uri="{FF2B5EF4-FFF2-40B4-BE49-F238E27FC236}">
                <a16:creationId xmlns:a16="http://schemas.microsoft.com/office/drawing/2014/main" id="{ACC7FF42-E8CF-E08D-BDC3-D7DABA2A2F01}"/>
              </a:ext>
            </a:extLst>
          </p:cNvPr>
          <p:cNvSpPr txBox="1"/>
          <p:nvPr/>
        </p:nvSpPr>
        <p:spPr>
          <a:xfrm>
            <a:off x="5241109" y="332181"/>
            <a:ext cx="3467529"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Kingdom is where the King is.</a:t>
            </a:r>
          </a:p>
        </p:txBody>
      </p:sp>
      <p:sp>
        <p:nvSpPr>
          <p:cNvPr id="11" name="TextBox 10">
            <a:extLst>
              <a:ext uri="{FF2B5EF4-FFF2-40B4-BE49-F238E27FC236}">
                <a16:creationId xmlns:a16="http://schemas.microsoft.com/office/drawing/2014/main" id="{8401A428-79E4-FECF-A12C-C3B969D32F5F}"/>
              </a:ext>
            </a:extLst>
          </p:cNvPr>
          <p:cNvSpPr txBox="1"/>
          <p:nvPr/>
        </p:nvSpPr>
        <p:spPr>
          <a:xfrm>
            <a:off x="5241109" y="666600"/>
            <a:ext cx="3467529"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A very visible coming of the King.</a:t>
            </a:r>
          </a:p>
        </p:txBody>
      </p:sp>
      <p:sp>
        <p:nvSpPr>
          <p:cNvPr id="12" name="TextBox 11">
            <a:extLst>
              <a:ext uri="{FF2B5EF4-FFF2-40B4-BE49-F238E27FC236}">
                <a16:creationId xmlns:a16="http://schemas.microsoft.com/office/drawing/2014/main" id="{8E5238D5-C755-7A11-C288-F47CBBBF38C3}"/>
              </a:ext>
            </a:extLst>
          </p:cNvPr>
          <p:cNvSpPr txBox="1"/>
          <p:nvPr/>
        </p:nvSpPr>
        <p:spPr>
          <a:xfrm>
            <a:off x="-39857" y="1603635"/>
            <a:ext cx="3926499"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Persecuted for being a Disciple of Jesus</a:t>
            </a:r>
          </a:p>
        </p:txBody>
      </p:sp>
      <p:cxnSp>
        <p:nvCxnSpPr>
          <p:cNvPr id="17" name="Straight Connector 16">
            <a:extLst>
              <a:ext uri="{FF2B5EF4-FFF2-40B4-BE49-F238E27FC236}">
                <a16:creationId xmlns:a16="http://schemas.microsoft.com/office/drawing/2014/main" id="{38B9A7B3-ABC6-0169-77DF-9FC953058928}"/>
              </a:ext>
            </a:extLst>
          </p:cNvPr>
          <p:cNvCxnSpPr/>
          <p:nvPr/>
        </p:nvCxnSpPr>
        <p:spPr>
          <a:xfrm>
            <a:off x="323636" y="1035932"/>
            <a:ext cx="8496728" cy="0"/>
          </a:xfrm>
          <a:prstGeom prst="line">
            <a:avLst/>
          </a:prstGeom>
          <a:ln w="12700">
            <a:solidFill>
              <a:schemeClr val="accent1">
                <a:lumMod val="20000"/>
                <a:lumOff val="80000"/>
              </a:schemeClr>
            </a:solidFill>
          </a:ln>
        </p:spPr>
        <p:style>
          <a:lnRef idx="2">
            <a:schemeClr val="accent1"/>
          </a:lnRef>
          <a:fillRef idx="0">
            <a:schemeClr val="accent1"/>
          </a:fillRef>
          <a:effectRef idx="1">
            <a:schemeClr val="accent1"/>
          </a:effectRef>
          <a:fontRef idx="minor">
            <a:schemeClr val="tx1"/>
          </a:fontRef>
        </p:style>
      </p:cxnSp>
      <p:sp>
        <p:nvSpPr>
          <p:cNvPr id="18" name="TextBox 17">
            <a:extLst>
              <a:ext uri="{FF2B5EF4-FFF2-40B4-BE49-F238E27FC236}">
                <a16:creationId xmlns:a16="http://schemas.microsoft.com/office/drawing/2014/main" id="{570E2AB0-556C-E2D2-49D1-3D9EA33C41EB}"/>
              </a:ext>
            </a:extLst>
          </p:cNvPr>
          <p:cNvSpPr txBox="1"/>
          <p:nvPr/>
        </p:nvSpPr>
        <p:spPr>
          <a:xfrm>
            <a:off x="3729577" y="1586568"/>
            <a:ext cx="5414422" cy="923330"/>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Persecution is normal.</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persecuted church longs for the coming of Jesus.</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necessarily a sign that Jesus is about to appear.</a:t>
            </a:r>
          </a:p>
        </p:txBody>
      </p:sp>
      <p:sp>
        <p:nvSpPr>
          <p:cNvPr id="19" name="TextBox 18">
            <a:extLst>
              <a:ext uri="{FF2B5EF4-FFF2-40B4-BE49-F238E27FC236}">
                <a16:creationId xmlns:a16="http://schemas.microsoft.com/office/drawing/2014/main" id="{1E36F77B-FAE2-0B0B-0D72-64CA6BB11C96}"/>
              </a:ext>
            </a:extLst>
          </p:cNvPr>
          <p:cNvSpPr txBox="1"/>
          <p:nvPr/>
        </p:nvSpPr>
        <p:spPr>
          <a:xfrm>
            <a:off x="1204674" y="4321913"/>
            <a:ext cx="6693555" cy="830997"/>
          </a:xfrm>
          <a:prstGeom prst="rect">
            <a:avLst/>
          </a:prstGeom>
          <a:solidFill>
            <a:schemeClr val="bg1"/>
          </a:solidFill>
        </p:spPr>
        <p:txBody>
          <a:bodyPr wrap="square" rtlCol="0">
            <a:spAutoFit/>
          </a:bodyPr>
          <a:lstStyle/>
          <a:p>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23 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they will say to you, ‘Look, there!’ or ‘Look, here!’ Do not go out or follow them.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24 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 as the lightning flashes and lights up the sky from one side to the other, so will the Son of Man be in his day.</a:t>
            </a:r>
            <a:r>
              <a:rPr lang="en-AU" sz="1600" dirty="0"/>
              <a:t> </a:t>
            </a:r>
            <a:endParaRPr lang="en-AU" sz="1600" dirty="0">
              <a:latin typeface="Times New Roman" panose="02020603050405020304" pitchFamily="18" charset="0"/>
              <a:ea typeface="Times New Roman" panose="02020603050405020304" pitchFamily="18" charset="0"/>
            </a:endParaRPr>
          </a:p>
        </p:txBody>
      </p:sp>
      <p:sp>
        <p:nvSpPr>
          <p:cNvPr id="21" name="TextBox 20">
            <a:extLst>
              <a:ext uri="{FF2B5EF4-FFF2-40B4-BE49-F238E27FC236}">
                <a16:creationId xmlns:a16="http://schemas.microsoft.com/office/drawing/2014/main" id="{459C56EC-7D94-173F-F126-7E00AEF8BAA8}"/>
              </a:ext>
            </a:extLst>
          </p:cNvPr>
          <p:cNvSpPr txBox="1"/>
          <p:nvPr/>
        </p:nvSpPr>
        <p:spPr>
          <a:xfrm>
            <a:off x="-12840" y="2455567"/>
            <a:ext cx="3926499"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No Secret Second Coming of Jesus</a:t>
            </a:r>
          </a:p>
        </p:txBody>
      </p:sp>
      <p:sp>
        <p:nvSpPr>
          <p:cNvPr id="22" name="TextBox 21">
            <a:extLst>
              <a:ext uri="{FF2B5EF4-FFF2-40B4-BE49-F238E27FC236}">
                <a16:creationId xmlns:a16="http://schemas.microsoft.com/office/drawing/2014/main" id="{D6416115-41F4-333E-3D68-6EB871B8DF39}"/>
              </a:ext>
            </a:extLst>
          </p:cNvPr>
          <p:cNvSpPr txBox="1"/>
          <p:nvPr/>
        </p:nvSpPr>
        <p:spPr>
          <a:xfrm>
            <a:off x="3335353" y="2453911"/>
            <a:ext cx="5799703"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Instant  &amp;  Universally visible.   Cannot be missed.</a:t>
            </a:r>
          </a:p>
        </p:txBody>
      </p:sp>
      <p:cxnSp>
        <p:nvCxnSpPr>
          <p:cNvPr id="23" name="Straight Connector 22">
            <a:extLst>
              <a:ext uri="{FF2B5EF4-FFF2-40B4-BE49-F238E27FC236}">
                <a16:creationId xmlns:a16="http://schemas.microsoft.com/office/drawing/2014/main" id="{550F4A2A-1A67-94DB-35F1-C49F8E3E8AE0}"/>
              </a:ext>
            </a:extLst>
          </p:cNvPr>
          <p:cNvCxnSpPr/>
          <p:nvPr/>
        </p:nvCxnSpPr>
        <p:spPr>
          <a:xfrm>
            <a:off x="303088" y="2885280"/>
            <a:ext cx="8496728" cy="0"/>
          </a:xfrm>
          <a:prstGeom prst="line">
            <a:avLst/>
          </a:prstGeom>
          <a:ln w="12700">
            <a:solidFill>
              <a:schemeClr val="accent1">
                <a:lumMod val="20000"/>
                <a:lumOff val="80000"/>
              </a:schemeClr>
            </a:solidFill>
          </a:ln>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EC3300FA-7446-DD85-3944-2DA91F3CDAB6}"/>
              </a:ext>
            </a:extLst>
          </p:cNvPr>
          <p:cNvSpPr txBox="1"/>
          <p:nvPr/>
        </p:nvSpPr>
        <p:spPr>
          <a:xfrm>
            <a:off x="12847" y="2902493"/>
            <a:ext cx="2442678"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Don’t look around.</a:t>
            </a:r>
          </a:p>
        </p:txBody>
      </p:sp>
      <p:sp>
        <p:nvSpPr>
          <p:cNvPr id="25" name="TextBox 24">
            <a:extLst>
              <a:ext uri="{FF2B5EF4-FFF2-40B4-BE49-F238E27FC236}">
                <a16:creationId xmlns:a16="http://schemas.microsoft.com/office/drawing/2014/main" id="{F5626113-F4D0-0943-724E-D31244AE5FF8}"/>
              </a:ext>
            </a:extLst>
          </p:cNvPr>
          <p:cNvSpPr txBox="1"/>
          <p:nvPr/>
        </p:nvSpPr>
        <p:spPr>
          <a:xfrm>
            <a:off x="2179510" y="2895700"/>
            <a:ext cx="6964490"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Don’t follow anyone who claims Jesus has come.  </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He comes, you and the rest of the world will know it.</a:t>
            </a:r>
          </a:p>
        </p:txBody>
      </p:sp>
      <p:sp>
        <p:nvSpPr>
          <p:cNvPr id="27" name="TextBox 26">
            <a:extLst>
              <a:ext uri="{FF2B5EF4-FFF2-40B4-BE49-F238E27FC236}">
                <a16:creationId xmlns:a16="http://schemas.microsoft.com/office/drawing/2014/main" id="{BCD63D01-9212-2257-5CAE-9FD4F64978A2}"/>
              </a:ext>
            </a:extLst>
          </p:cNvPr>
          <p:cNvSpPr txBox="1"/>
          <p:nvPr/>
        </p:nvSpPr>
        <p:spPr>
          <a:xfrm>
            <a:off x="2573" y="3513806"/>
            <a:ext cx="2442678"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Don’t look forward.</a:t>
            </a:r>
          </a:p>
        </p:txBody>
      </p:sp>
      <p:sp>
        <p:nvSpPr>
          <p:cNvPr id="28" name="TextBox 27">
            <a:extLst>
              <a:ext uri="{FF2B5EF4-FFF2-40B4-BE49-F238E27FC236}">
                <a16:creationId xmlns:a16="http://schemas.microsoft.com/office/drawing/2014/main" id="{705EAC76-8E8B-EBAC-39B7-64257609249B}"/>
              </a:ext>
            </a:extLst>
          </p:cNvPr>
          <p:cNvSpPr txBox="1"/>
          <p:nvPr/>
        </p:nvSpPr>
        <p:spPr>
          <a:xfrm>
            <a:off x="2236018" y="3510763"/>
            <a:ext cx="6964490"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Don’t try and work out from world events when Jesus is about to return</a:t>
            </a:r>
          </a:p>
        </p:txBody>
      </p:sp>
    </p:spTree>
    <p:extLst>
      <p:ext uri="{BB962C8B-B14F-4D97-AF65-F5344CB8AC3E}">
        <p14:creationId xmlns:p14="http://schemas.microsoft.com/office/powerpoint/2010/main" val="2864079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31CF460-1968-3E23-2B9E-975590B0EA72}"/>
              </a:ext>
            </a:extLst>
          </p:cNvPr>
          <p:cNvSpPr txBox="1"/>
          <p:nvPr/>
        </p:nvSpPr>
        <p:spPr>
          <a:xfrm>
            <a:off x="0" y="0"/>
            <a:ext cx="9144000"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The  Coming  of  the  Kingdom  of  God</a:t>
            </a:r>
          </a:p>
        </p:txBody>
      </p:sp>
      <p:sp>
        <p:nvSpPr>
          <p:cNvPr id="20" name="TextBox 19">
            <a:extLst>
              <a:ext uri="{FF2B5EF4-FFF2-40B4-BE49-F238E27FC236}">
                <a16:creationId xmlns:a16="http://schemas.microsoft.com/office/drawing/2014/main" id="{333638E5-7A74-3D8F-1480-8F4292BC1CD0}"/>
              </a:ext>
            </a:extLst>
          </p:cNvPr>
          <p:cNvSpPr txBox="1"/>
          <p:nvPr/>
        </p:nvSpPr>
        <p:spPr>
          <a:xfrm>
            <a:off x="1533422" y="328170"/>
            <a:ext cx="7423079" cy="369332"/>
          </a:xfrm>
          <a:prstGeom prst="rect">
            <a:avLst/>
          </a:prstGeom>
          <a:noFill/>
        </p:spPr>
        <p:txBody>
          <a:bodyPr wrap="square" rtlCol="0">
            <a:spAutoFit/>
          </a:bodyPr>
          <a:lstStyle/>
          <a:p>
            <a:pPr algn="l"/>
            <a:r>
              <a:rPr lang="en-AU" dirty="0">
                <a:solidFill>
                  <a:schemeClr val="bg1"/>
                </a:solidFill>
                <a:latin typeface="Times New Roman" panose="02020603050405020304" pitchFamily="18" charset="0"/>
                <a:cs typeface="Times New Roman" panose="02020603050405020304" pitchFamily="18" charset="0"/>
              </a:rPr>
              <a:t>Jesus addresses the Pharisees (v20-21)</a:t>
            </a:r>
          </a:p>
        </p:txBody>
      </p:sp>
      <p:sp>
        <p:nvSpPr>
          <p:cNvPr id="9" name="TextBox 8">
            <a:extLst>
              <a:ext uri="{FF2B5EF4-FFF2-40B4-BE49-F238E27FC236}">
                <a16:creationId xmlns:a16="http://schemas.microsoft.com/office/drawing/2014/main" id="{8BF53391-30CE-D97A-153D-494C890DB11E}"/>
              </a:ext>
            </a:extLst>
          </p:cNvPr>
          <p:cNvSpPr txBox="1"/>
          <p:nvPr/>
        </p:nvSpPr>
        <p:spPr>
          <a:xfrm>
            <a:off x="-12840" y="337989"/>
            <a:ext cx="1623317"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“Now”</a:t>
            </a:r>
          </a:p>
        </p:txBody>
      </p:sp>
      <p:sp>
        <p:nvSpPr>
          <p:cNvPr id="2" name="TextBox 1">
            <a:extLst>
              <a:ext uri="{FF2B5EF4-FFF2-40B4-BE49-F238E27FC236}">
                <a16:creationId xmlns:a16="http://schemas.microsoft.com/office/drawing/2014/main" id="{F628EB0B-45D8-3091-920B-B534F50FCAAE}"/>
              </a:ext>
            </a:extLst>
          </p:cNvPr>
          <p:cNvSpPr txBox="1"/>
          <p:nvPr/>
        </p:nvSpPr>
        <p:spPr>
          <a:xfrm>
            <a:off x="-12840" y="636673"/>
            <a:ext cx="1818526"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“Not Yet”</a:t>
            </a:r>
          </a:p>
        </p:txBody>
      </p:sp>
      <p:sp>
        <p:nvSpPr>
          <p:cNvPr id="5" name="TextBox 4">
            <a:extLst>
              <a:ext uri="{FF2B5EF4-FFF2-40B4-BE49-F238E27FC236}">
                <a16:creationId xmlns:a16="http://schemas.microsoft.com/office/drawing/2014/main" id="{43109856-1D09-4C45-EF12-B80A17961257}"/>
              </a:ext>
            </a:extLst>
          </p:cNvPr>
          <p:cNvSpPr txBox="1"/>
          <p:nvPr/>
        </p:nvSpPr>
        <p:spPr>
          <a:xfrm>
            <a:off x="1533422" y="672633"/>
            <a:ext cx="3744930" cy="369332"/>
          </a:xfrm>
          <a:prstGeom prst="rect">
            <a:avLst/>
          </a:prstGeom>
          <a:noFill/>
        </p:spPr>
        <p:txBody>
          <a:bodyPr wrap="square" rtlCol="0">
            <a:spAutoFit/>
          </a:bodyPr>
          <a:lstStyle/>
          <a:p>
            <a:pPr algn="l"/>
            <a:r>
              <a:rPr lang="en-AU" dirty="0">
                <a:solidFill>
                  <a:schemeClr val="bg1"/>
                </a:solidFill>
                <a:latin typeface="Times New Roman" panose="02020603050405020304" pitchFamily="18" charset="0"/>
                <a:cs typeface="Times New Roman" panose="02020603050405020304" pitchFamily="18" charset="0"/>
              </a:rPr>
              <a:t>Jesus addresses the Disciples (v22-37)</a:t>
            </a:r>
          </a:p>
        </p:txBody>
      </p:sp>
      <p:sp>
        <p:nvSpPr>
          <p:cNvPr id="7" name="TextBox 6">
            <a:extLst>
              <a:ext uri="{FF2B5EF4-FFF2-40B4-BE49-F238E27FC236}">
                <a16:creationId xmlns:a16="http://schemas.microsoft.com/office/drawing/2014/main" id="{2208D8C4-A9F2-E4ED-B74C-07444A701976}"/>
              </a:ext>
            </a:extLst>
          </p:cNvPr>
          <p:cNvSpPr txBox="1"/>
          <p:nvPr/>
        </p:nvSpPr>
        <p:spPr>
          <a:xfrm>
            <a:off x="225972" y="1012301"/>
            <a:ext cx="9144000"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return of Jesus means also the Day of Judgment.   The cut-off.  No more chances.</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Faith that our Loving Heavenly Father has it in hand.   Jesus will return at just the right time.</a:t>
            </a:r>
          </a:p>
        </p:txBody>
      </p:sp>
      <p:sp>
        <p:nvSpPr>
          <p:cNvPr id="10" name="TextBox 9">
            <a:extLst>
              <a:ext uri="{FF2B5EF4-FFF2-40B4-BE49-F238E27FC236}">
                <a16:creationId xmlns:a16="http://schemas.microsoft.com/office/drawing/2014/main" id="{ACC7FF42-E8CF-E08D-BDC3-D7DABA2A2F01}"/>
              </a:ext>
            </a:extLst>
          </p:cNvPr>
          <p:cNvSpPr txBox="1"/>
          <p:nvPr/>
        </p:nvSpPr>
        <p:spPr>
          <a:xfrm>
            <a:off x="5241109" y="332181"/>
            <a:ext cx="3467529"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Kingdom is where the King is.</a:t>
            </a:r>
          </a:p>
        </p:txBody>
      </p:sp>
      <p:sp>
        <p:nvSpPr>
          <p:cNvPr id="11" name="TextBox 10">
            <a:extLst>
              <a:ext uri="{FF2B5EF4-FFF2-40B4-BE49-F238E27FC236}">
                <a16:creationId xmlns:a16="http://schemas.microsoft.com/office/drawing/2014/main" id="{8401A428-79E4-FECF-A12C-C3B969D32F5F}"/>
              </a:ext>
            </a:extLst>
          </p:cNvPr>
          <p:cNvSpPr txBox="1"/>
          <p:nvPr/>
        </p:nvSpPr>
        <p:spPr>
          <a:xfrm>
            <a:off x="5241109" y="666600"/>
            <a:ext cx="3467529"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A very visible coming of the King.</a:t>
            </a:r>
          </a:p>
        </p:txBody>
      </p:sp>
      <p:sp>
        <p:nvSpPr>
          <p:cNvPr id="12" name="TextBox 11">
            <a:extLst>
              <a:ext uri="{FF2B5EF4-FFF2-40B4-BE49-F238E27FC236}">
                <a16:creationId xmlns:a16="http://schemas.microsoft.com/office/drawing/2014/main" id="{8E5238D5-C755-7A11-C288-F47CBBBF38C3}"/>
              </a:ext>
            </a:extLst>
          </p:cNvPr>
          <p:cNvSpPr txBox="1"/>
          <p:nvPr/>
        </p:nvSpPr>
        <p:spPr>
          <a:xfrm>
            <a:off x="-39857" y="1603635"/>
            <a:ext cx="3926499"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Persecuted for being a Disciple of Jesus</a:t>
            </a:r>
          </a:p>
        </p:txBody>
      </p:sp>
      <p:cxnSp>
        <p:nvCxnSpPr>
          <p:cNvPr id="17" name="Straight Connector 16">
            <a:extLst>
              <a:ext uri="{FF2B5EF4-FFF2-40B4-BE49-F238E27FC236}">
                <a16:creationId xmlns:a16="http://schemas.microsoft.com/office/drawing/2014/main" id="{38B9A7B3-ABC6-0169-77DF-9FC953058928}"/>
              </a:ext>
            </a:extLst>
          </p:cNvPr>
          <p:cNvCxnSpPr/>
          <p:nvPr/>
        </p:nvCxnSpPr>
        <p:spPr>
          <a:xfrm>
            <a:off x="323636" y="1035932"/>
            <a:ext cx="8496728" cy="0"/>
          </a:xfrm>
          <a:prstGeom prst="line">
            <a:avLst/>
          </a:prstGeom>
          <a:ln w="12700">
            <a:solidFill>
              <a:schemeClr val="accent1">
                <a:lumMod val="20000"/>
                <a:lumOff val="80000"/>
              </a:schemeClr>
            </a:solidFill>
          </a:ln>
        </p:spPr>
        <p:style>
          <a:lnRef idx="2">
            <a:schemeClr val="accent1"/>
          </a:lnRef>
          <a:fillRef idx="0">
            <a:schemeClr val="accent1"/>
          </a:fillRef>
          <a:effectRef idx="1">
            <a:schemeClr val="accent1"/>
          </a:effectRef>
          <a:fontRef idx="minor">
            <a:schemeClr val="tx1"/>
          </a:fontRef>
        </p:style>
      </p:cxnSp>
      <p:sp>
        <p:nvSpPr>
          <p:cNvPr id="18" name="TextBox 17">
            <a:extLst>
              <a:ext uri="{FF2B5EF4-FFF2-40B4-BE49-F238E27FC236}">
                <a16:creationId xmlns:a16="http://schemas.microsoft.com/office/drawing/2014/main" id="{570E2AB0-556C-E2D2-49D1-3D9EA33C41EB}"/>
              </a:ext>
            </a:extLst>
          </p:cNvPr>
          <p:cNvSpPr txBox="1"/>
          <p:nvPr/>
        </p:nvSpPr>
        <p:spPr>
          <a:xfrm>
            <a:off x="3729577" y="1586568"/>
            <a:ext cx="5414422" cy="923330"/>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Persecution is normal.</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persecuted church longs for the coming of Jesus.</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necessarily a sign that Jesus is about to appear.</a:t>
            </a:r>
          </a:p>
        </p:txBody>
      </p:sp>
      <p:sp>
        <p:nvSpPr>
          <p:cNvPr id="19" name="TextBox 18">
            <a:extLst>
              <a:ext uri="{FF2B5EF4-FFF2-40B4-BE49-F238E27FC236}">
                <a16:creationId xmlns:a16="http://schemas.microsoft.com/office/drawing/2014/main" id="{1E36F77B-FAE2-0B0B-0D72-64CA6BB11C96}"/>
              </a:ext>
            </a:extLst>
          </p:cNvPr>
          <p:cNvSpPr txBox="1"/>
          <p:nvPr/>
        </p:nvSpPr>
        <p:spPr>
          <a:xfrm>
            <a:off x="622220" y="4884003"/>
            <a:ext cx="7858463" cy="830997"/>
          </a:xfrm>
          <a:prstGeom prst="rect">
            <a:avLst/>
          </a:prstGeom>
          <a:solidFill>
            <a:schemeClr val="bg1"/>
          </a:solidFill>
        </p:spPr>
        <p:txBody>
          <a:bodyPr wrap="square" rtlCol="0">
            <a:spAutoFit/>
          </a:bodyPr>
          <a:lstStyle/>
          <a:p>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26 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Just as it was in the days of Noah, so will it be in the days of the Son of Man.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27 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They were eating and drinking and marrying and being given in marriage, until the day when Noah entered the ark, and the flood came and destroyed them all.</a:t>
            </a:r>
            <a:r>
              <a:rPr lang="en-AU" sz="1600" dirty="0"/>
              <a:t> </a:t>
            </a:r>
            <a:endParaRPr lang="en-AU" sz="1600" dirty="0">
              <a:latin typeface="Times New Roman" panose="02020603050405020304" pitchFamily="18" charset="0"/>
              <a:ea typeface="Times New Roman" panose="02020603050405020304" pitchFamily="18" charset="0"/>
            </a:endParaRPr>
          </a:p>
        </p:txBody>
      </p:sp>
      <p:sp>
        <p:nvSpPr>
          <p:cNvPr id="21" name="TextBox 20">
            <a:extLst>
              <a:ext uri="{FF2B5EF4-FFF2-40B4-BE49-F238E27FC236}">
                <a16:creationId xmlns:a16="http://schemas.microsoft.com/office/drawing/2014/main" id="{459C56EC-7D94-173F-F126-7E00AEF8BAA8}"/>
              </a:ext>
            </a:extLst>
          </p:cNvPr>
          <p:cNvSpPr txBox="1"/>
          <p:nvPr/>
        </p:nvSpPr>
        <p:spPr>
          <a:xfrm>
            <a:off x="0" y="2414885"/>
            <a:ext cx="3926499"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No Secret Second Coming of Jesus</a:t>
            </a:r>
          </a:p>
        </p:txBody>
      </p:sp>
      <p:sp>
        <p:nvSpPr>
          <p:cNvPr id="22" name="TextBox 21">
            <a:extLst>
              <a:ext uri="{FF2B5EF4-FFF2-40B4-BE49-F238E27FC236}">
                <a16:creationId xmlns:a16="http://schemas.microsoft.com/office/drawing/2014/main" id="{D6416115-41F4-333E-3D68-6EB871B8DF39}"/>
              </a:ext>
            </a:extLst>
          </p:cNvPr>
          <p:cNvSpPr txBox="1"/>
          <p:nvPr/>
        </p:nvSpPr>
        <p:spPr>
          <a:xfrm>
            <a:off x="3348193" y="2413229"/>
            <a:ext cx="5799703"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Instant  &amp;  Universally visible.   Cannot be missed.</a:t>
            </a:r>
          </a:p>
        </p:txBody>
      </p:sp>
      <p:cxnSp>
        <p:nvCxnSpPr>
          <p:cNvPr id="23" name="Straight Connector 22">
            <a:extLst>
              <a:ext uri="{FF2B5EF4-FFF2-40B4-BE49-F238E27FC236}">
                <a16:creationId xmlns:a16="http://schemas.microsoft.com/office/drawing/2014/main" id="{550F4A2A-1A67-94DB-35F1-C49F8E3E8AE0}"/>
              </a:ext>
            </a:extLst>
          </p:cNvPr>
          <p:cNvCxnSpPr/>
          <p:nvPr/>
        </p:nvCxnSpPr>
        <p:spPr>
          <a:xfrm>
            <a:off x="323636" y="2782561"/>
            <a:ext cx="8496728" cy="0"/>
          </a:xfrm>
          <a:prstGeom prst="line">
            <a:avLst/>
          </a:prstGeom>
          <a:ln w="12700">
            <a:solidFill>
              <a:schemeClr val="accent1">
                <a:lumMod val="20000"/>
                <a:lumOff val="80000"/>
              </a:schemeClr>
            </a:solidFill>
          </a:ln>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EC3300FA-7446-DD85-3944-2DA91F3CDAB6}"/>
              </a:ext>
            </a:extLst>
          </p:cNvPr>
          <p:cNvSpPr txBox="1"/>
          <p:nvPr/>
        </p:nvSpPr>
        <p:spPr>
          <a:xfrm>
            <a:off x="-2566" y="2775798"/>
            <a:ext cx="2442678"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Don’t look around.</a:t>
            </a:r>
          </a:p>
        </p:txBody>
      </p:sp>
      <p:sp>
        <p:nvSpPr>
          <p:cNvPr id="25" name="TextBox 24">
            <a:extLst>
              <a:ext uri="{FF2B5EF4-FFF2-40B4-BE49-F238E27FC236}">
                <a16:creationId xmlns:a16="http://schemas.microsoft.com/office/drawing/2014/main" id="{F5626113-F4D0-0943-724E-D31244AE5FF8}"/>
              </a:ext>
            </a:extLst>
          </p:cNvPr>
          <p:cNvSpPr txBox="1"/>
          <p:nvPr/>
        </p:nvSpPr>
        <p:spPr>
          <a:xfrm>
            <a:off x="2164097" y="2769005"/>
            <a:ext cx="6964490"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Don’t follow anyone who claims Jesus has come.  </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He comes, you and the rest of the world will know it.</a:t>
            </a:r>
          </a:p>
        </p:txBody>
      </p:sp>
      <p:sp>
        <p:nvSpPr>
          <p:cNvPr id="27" name="TextBox 26">
            <a:extLst>
              <a:ext uri="{FF2B5EF4-FFF2-40B4-BE49-F238E27FC236}">
                <a16:creationId xmlns:a16="http://schemas.microsoft.com/office/drawing/2014/main" id="{BCD63D01-9212-2257-5CAE-9FD4F64978A2}"/>
              </a:ext>
            </a:extLst>
          </p:cNvPr>
          <p:cNvSpPr txBox="1"/>
          <p:nvPr/>
        </p:nvSpPr>
        <p:spPr>
          <a:xfrm>
            <a:off x="-12840" y="3387111"/>
            <a:ext cx="2442678"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Don’t look forward.</a:t>
            </a:r>
          </a:p>
        </p:txBody>
      </p:sp>
      <p:sp>
        <p:nvSpPr>
          <p:cNvPr id="28" name="TextBox 27">
            <a:extLst>
              <a:ext uri="{FF2B5EF4-FFF2-40B4-BE49-F238E27FC236}">
                <a16:creationId xmlns:a16="http://schemas.microsoft.com/office/drawing/2014/main" id="{705EAC76-8E8B-EBAC-39B7-64257609249B}"/>
              </a:ext>
            </a:extLst>
          </p:cNvPr>
          <p:cNvSpPr txBox="1"/>
          <p:nvPr/>
        </p:nvSpPr>
        <p:spPr>
          <a:xfrm>
            <a:off x="2220605" y="3384068"/>
            <a:ext cx="6964490"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Don’t try and work out from world events when Jesus is about to return</a:t>
            </a:r>
          </a:p>
        </p:txBody>
      </p:sp>
      <p:sp>
        <p:nvSpPr>
          <p:cNvPr id="29" name="TextBox 28">
            <a:extLst>
              <a:ext uri="{FF2B5EF4-FFF2-40B4-BE49-F238E27FC236}">
                <a16:creationId xmlns:a16="http://schemas.microsoft.com/office/drawing/2014/main" id="{55A0E5A8-E304-071D-CF16-71DF7D293BEA}"/>
              </a:ext>
            </a:extLst>
          </p:cNvPr>
          <p:cNvSpPr txBox="1"/>
          <p:nvPr/>
        </p:nvSpPr>
        <p:spPr>
          <a:xfrm>
            <a:off x="335296" y="3682018"/>
            <a:ext cx="8790717" cy="1200329"/>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may return when we least expect it.</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Life will be “as-per-normal”.  Most will be making plans for the future.</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There is no gap.  At the return of Jesus, this is the cut-off.  Day of Judgment has arrived.</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Make the decision today, to give your life to Jesus.</a:t>
            </a:r>
          </a:p>
        </p:txBody>
      </p:sp>
    </p:spTree>
    <p:extLst>
      <p:ext uri="{BB962C8B-B14F-4D97-AF65-F5344CB8AC3E}">
        <p14:creationId xmlns:p14="http://schemas.microsoft.com/office/powerpoint/2010/main" val="3110666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31CF460-1968-3E23-2B9E-975590B0EA72}"/>
              </a:ext>
            </a:extLst>
          </p:cNvPr>
          <p:cNvSpPr txBox="1"/>
          <p:nvPr/>
        </p:nvSpPr>
        <p:spPr>
          <a:xfrm>
            <a:off x="0" y="0"/>
            <a:ext cx="9144000"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The  Coming  of  the  Kingdom  of  God</a:t>
            </a:r>
          </a:p>
        </p:txBody>
      </p:sp>
      <p:sp>
        <p:nvSpPr>
          <p:cNvPr id="20" name="TextBox 19">
            <a:extLst>
              <a:ext uri="{FF2B5EF4-FFF2-40B4-BE49-F238E27FC236}">
                <a16:creationId xmlns:a16="http://schemas.microsoft.com/office/drawing/2014/main" id="{333638E5-7A74-3D8F-1480-8F4292BC1CD0}"/>
              </a:ext>
            </a:extLst>
          </p:cNvPr>
          <p:cNvSpPr txBox="1"/>
          <p:nvPr/>
        </p:nvSpPr>
        <p:spPr>
          <a:xfrm>
            <a:off x="1533422" y="328170"/>
            <a:ext cx="7423079" cy="369332"/>
          </a:xfrm>
          <a:prstGeom prst="rect">
            <a:avLst/>
          </a:prstGeom>
          <a:noFill/>
        </p:spPr>
        <p:txBody>
          <a:bodyPr wrap="square" rtlCol="0">
            <a:spAutoFit/>
          </a:bodyPr>
          <a:lstStyle/>
          <a:p>
            <a:pPr algn="l"/>
            <a:r>
              <a:rPr lang="en-AU" dirty="0">
                <a:solidFill>
                  <a:schemeClr val="bg1"/>
                </a:solidFill>
                <a:latin typeface="Times New Roman" panose="02020603050405020304" pitchFamily="18" charset="0"/>
                <a:cs typeface="Times New Roman" panose="02020603050405020304" pitchFamily="18" charset="0"/>
              </a:rPr>
              <a:t>Jesus addresses the Pharisees (v20-21)</a:t>
            </a:r>
          </a:p>
        </p:txBody>
      </p:sp>
      <p:sp>
        <p:nvSpPr>
          <p:cNvPr id="9" name="TextBox 8">
            <a:extLst>
              <a:ext uri="{FF2B5EF4-FFF2-40B4-BE49-F238E27FC236}">
                <a16:creationId xmlns:a16="http://schemas.microsoft.com/office/drawing/2014/main" id="{8BF53391-30CE-D97A-153D-494C890DB11E}"/>
              </a:ext>
            </a:extLst>
          </p:cNvPr>
          <p:cNvSpPr txBox="1"/>
          <p:nvPr/>
        </p:nvSpPr>
        <p:spPr>
          <a:xfrm>
            <a:off x="-12840" y="337989"/>
            <a:ext cx="1623317"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“Now”</a:t>
            </a:r>
          </a:p>
        </p:txBody>
      </p:sp>
      <p:sp>
        <p:nvSpPr>
          <p:cNvPr id="2" name="TextBox 1">
            <a:extLst>
              <a:ext uri="{FF2B5EF4-FFF2-40B4-BE49-F238E27FC236}">
                <a16:creationId xmlns:a16="http://schemas.microsoft.com/office/drawing/2014/main" id="{F628EB0B-45D8-3091-920B-B534F50FCAAE}"/>
              </a:ext>
            </a:extLst>
          </p:cNvPr>
          <p:cNvSpPr txBox="1"/>
          <p:nvPr/>
        </p:nvSpPr>
        <p:spPr>
          <a:xfrm>
            <a:off x="-12840" y="636673"/>
            <a:ext cx="1818526"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“Not Yet”</a:t>
            </a:r>
          </a:p>
        </p:txBody>
      </p:sp>
      <p:sp>
        <p:nvSpPr>
          <p:cNvPr id="5" name="TextBox 4">
            <a:extLst>
              <a:ext uri="{FF2B5EF4-FFF2-40B4-BE49-F238E27FC236}">
                <a16:creationId xmlns:a16="http://schemas.microsoft.com/office/drawing/2014/main" id="{43109856-1D09-4C45-EF12-B80A17961257}"/>
              </a:ext>
            </a:extLst>
          </p:cNvPr>
          <p:cNvSpPr txBox="1"/>
          <p:nvPr/>
        </p:nvSpPr>
        <p:spPr>
          <a:xfrm>
            <a:off x="1533422" y="672633"/>
            <a:ext cx="3744930" cy="369332"/>
          </a:xfrm>
          <a:prstGeom prst="rect">
            <a:avLst/>
          </a:prstGeom>
          <a:noFill/>
        </p:spPr>
        <p:txBody>
          <a:bodyPr wrap="square" rtlCol="0">
            <a:spAutoFit/>
          </a:bodyPr>
          <a:lstStyle/>
          <a:p>
            <a:pPr algn="l"/>
            <a:r>
              <a:rPr lang="en-AU" dirty="0">
                <a:solidFill>
                  <a:schemeClr val="bg1"/>
                </a:solidFill>
                <a:latin typeface="Times New Roman" panose="02020603050405020304" pitchFamily="18" charset="0"/>
                <a:cs typeface="Times New Roman" panose="02020603050405020304" pitchFamily="18" charset="0"/>
              </a:rPr>
              <a:t>Jesus addresses the Disciples (v22-37)</a:t>
            </a:r>
          </a:p>
        </p:txBody>
      </p:sp>
      <p:sp>
        <p:nvSpPr>
          <p:cNvPr id="7" name="TextBox 6">
            <a:extLst>
              <a:ext uri="{FF2B5EF4-FFF2-40B4-BE49-F238E27FC236}">
                <a16:creationId xmlns:a16="http://schemas.microsoft.com/office/drawing/2014/main" id="{2208D8C4-A9F2-E4ED-B74C-07444A701976}"/>
              </a:ext>
            </a:extLst>
          </p:cNvPr>
          <p:cNvSpPr txBox="1"/>
          <p:nvPr/>
        </p:nvSpPr>
        <p:spPr>
          <a:xfrm>
            <a:off x="225972" y="1012301"/>
            <a:ext cx="9144000"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return of Jesus means also the Day of Judgment.   The cut-off.  No more chances.</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Faith that our Loving Heavenly Father has it in hand.   Jesus will return at just the right time.</a:t>
            </a:r>
          </a:p>
        </p:txBody>
      </p:sp>
      <p:sp>
        <p:nvSpPr>
          <p:cNvPr id="10" name="TextBox 9">
            <a:extLst>
              <a:ext uri="{FF2B5EF4-FFF2-40B4-BE49-F238E27FC236}">
                <a16:creationId xmlns:a16="http://schemas.microsoft.com/office/drawing/2014/main" id="{ACC7FF42-E8CF-E08D-BDC3-D7DABA2A2F01}"/>
              </a:ext>
            </a:extLst>
          </p:cNvPr>
          <p:cNvSpPr txBox="1"/>
          <p:nvPr/>
        </p:nvSpPr>
        <p:spPr>
          <a:xfrm>
            <a:off x="5241109" y="332181"/>
            <a:ext cx="3467529"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The Kingdom is where the King is.</a:t>
            </a:r>
          </a:p>
        </p:txBody>
      </p:sp>
      <p:sp>
        <p:nvSpPr>
          <p:cNvPr id="11" name="TextBox 10">
            <a:extLst>
              <a:ext uri="{FF2B5EF4-FFF2-40B4-BE49-F238E27FC236}">
                <a16:creationId xmlns:a16="http://schemas.microsoft.com/office/drawing/2014/main" id="{8401A428-79E4-FECF-A12C-C3B969D32F5F}"/>
              </a:ext>
            </a:extLst>
          </p:cNvPr>
          <p:cNvSpPr txBox="1"/>
          <p:nvPr/>
        </p:nvSpPr>
        <p:spPr>
          <a:xfrm>
            <a:off x="5241109" y="666600"/>
            <a:ext cx="3467529"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A very visible coming of the King.</a:t>
            </a:r>
          </a:p>
        </p:txBody>
      </p:sp>
      <p:sp>
        <p:nvSpPr>
          <p:cNvPr id="12" name="TextBox 11">
            <a:extLst>
              <a:ext uri="{FF2B5EF4-FFF2-40B4-BE49-F238E27FC236}">
                <a16:creationId xmlns:a16="http://schemas.microsoft.com/office/drawing/2014/main" id="{8E5238D5-C755-7A11-C288-F47CBBBF38C3}"/>
              </a:ext>
            </a:extLst>
          </p:cNvPr>
          <p:cNvSpPr txBox="1"/>
          <p:nvPr/>
        </p:nvSpPr>
        <p:spPr>
          <a:xfrm>
            <a:off x="-39857" y="1603635"/>
            <a:ext cx="3926499"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Persecuted for being a Disciple of Jesus</a:t>
            </a:r>
          </a:p>
        </p:txBody>
      </p:sp>
      <p:cxnSp>
        <p:nvCxnSpPr>
          <p:cNvPr id="17" name="Straight Connector 16">
            <a:extLst>
              <a:ext uri="{FF2B5EF4-FFF2-40B4-BE49-F238E27FC236}">
                <a16:creationId xmlns:a16="http://schemas.microsoft.com/office/drawing/2014/main" id="{38B9A7B3-ABC6-0169-77DF-9FC953058928}"/>
              </a:ext>
            </a:extLst>
          </p:cNvPr>
          <p:cNvCxnSpPr/>
          <p:nvPr/>
        </p:nvCxnSpPr>
        <p:spPr>
          <a:xfrm>
            <a:off x="323636" y="1035932"/>
            <a:ext cx="8496728" cy="0"/>
          </a:xfrm>
          <a:prstGeom prst="line">
            <a:avLst/>
          </a:prstGeom>
          <a:ln w="12700">
            <a:solidFill>
              <a:schemeClr val="accent1">
                <a:lumMod val="20000"/>
                <a:lumOff val="80000"/>
              </a:schemeClr>
            </a:solidFill>
          </a:ln>
        </p:spPr>
        <p:style>
          <a:lnRef idx="2">
            <a:schemeClr val="accent1"/>
          </a:lnRef>
          <a:fillRef idx="0">
            <a:schemeClr val="accent1"/>
          </a:fillRef>
          <a:effectRef idx="1">
            <a:schemeClr val="accent1"/>
          </a:effectRef>
          <a:fontRef idx="minor">
            <a:schemeClr val="tx1"/>
          </a:fontRef>
        </p:style>
      </p:cxnSp>
      <p:sp>
        <p:nvSpPr>
          <p:cNvPr id="18" name="TextBox 17">
            <a:extLst>
              <a:ext uri="{FF2B5EF4-FFF2-40B4-BE49-F238E27FC236}">
                <a16:creationId xmlns:a16="http://schemas.microsoft.com/office/drawing/2014/main" id="{570E2AB0-556C-E2D2-49D1-3D9EA33C41EB}"/>
              </a:ext>
            </a:extLst>
          </p:cNvPr>
          <p:cNvSpPr txBox="1"/>
          <p:nvPr/>
        </p:nvSpPr>
        <p:spPr>
          <a:xfrm>
            <a:off x="3729577" y="1586568"/>
            <a:ext cx="5414422" cy="923330"/>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Persecution is normal.</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persecuted church longs for the coming of Jesus.</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necessarily a sign that Jesus is about to appear.</a:t>
            </a:r>
          </a:p>
        </p:txBody>
      </p:sp>
      <p:sp>
        <p:nvSpPr>
          <p:cNvPr id="21" name="TextBox 20">
            <a:extLst>
              <a:ext uri="{FF2B5EF4-FFF2-40B4-BE49-F238E27FC236}">
                <a16:creationId xmlns:a16="http://schemas.microsoft.com/office/drawing/2014/main" id="{459C56EC-7D94-173F-F126-7E00AEF8BAA8}"/>
              </a:ext>
            </a:extLst>
          </p:cNvPr>
          <p:cNvSpPr txBox="1"/>
          <p:nvPr/>
        </p:nvSpPr>
        <p:spPr>
          <a:xfrm>
            <a:off x="0" y="2414885"/>
            <a:ext cx="3926499"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No Secret Second Coming of Jesus</a:t>
            </a:r>
          </a:p>
        </p:txBody>
      </p:sp>
      <p:sp>
        <p:nvSpPr>
          <p:cNvPr id="22" name="TextBox 21">
            <a:extLst>
              <a:ext uri="{FF2B5EF4-FFF2-40B4-BE49-F238E27FC236}">
                <a16:creationId xmlns:a16="http://schemas.microsoft.com/office/drawing/2014/main" id="{D6416115-41F4-333E-3D68-6EB871B8DF39}"/>
              </a:ext>
            </a:extLst>
          </p:cNvPr>
          <p:cNvSpPr txBox="1"/>
          <p:nvPr/>
        </p:nvSpPr>
        <p:spPr>
          <a:xfrm>
            <a:off x="3348193" y="2413229"/>
            <a:ext cx="5799703"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Instant  &amp;  Universally visible.   Cannot be missed.</a:t>
            </a:r>
          </a:p>
        </p:txBody>
      </p:sp>
      <p:cxnSp>
        <p:nvCxnSpPr>
          <p:cNvPr id="23" name="Straight Connector 22">
            <a:extLst>
              <a:ext uri="{FF2B5EF4-FFF2-40B4-BE49-F238E27FC236}">
                <a16:creationId xmlns:a16="http://schemas.microsoft.com/office/drawing/2014/main" id="{550F4A2A-1A67-94DB-35F1-C49F8E3E8AE0}"/>
              </a:ext>
            </a:extLst>
          </p:cNvPr>
          <p:cNvCxnSpPr/>
          <p:nvPr/>
        </p:nvCxnSpPr>
        <p:spPr>
          <a:xfrm>
            <a:off x="323636" y="2782561"/>
            <a:ext cx="8496728" cy="0"/>
          </a:xfrm>
          <a:prstGeom prst="line">
            <a:avLst/>
          </a:prstGeom>
          <a:ln w="12700">
            <a:solidFill>
              <a:schemeClr val="accent1">
                <a:lumMod val="20000"/>
                <a:lumOff val="80000"/>
              </a:schemeClr>
            </a:solidFill>
          </a:ln>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EC3300FA-7446-DD85-3944-2DA91F3CDAB6}"/>
              </a:ext>
            </a:extLst>
          </p:cNvPr>
          <p:cNvSpPr txBox="1"/>
          <p:nvPr/>
        </p:nvSpPr>
        <p:spPr>
          <a:xfrm>
            <a:off x="-2566" y="2775798"/>
            <a:ext cx="2442678"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Don’t look around.</a:t>
            </a:r>
          </a:p>
        </p:txBody>
      </p:sp>
      <p:sp>
        <p:nvSpPr>
          <p:cNvPr id="25" name="TextBox 24">
            <a:extLst>
              <a:ext uri="{FF2B5EF4-FFF2-40B4-BE49-F238E27FC236}">
                <a16:creationId xmlns:a16="http://schemas.microsoft.com/office/drawing/2014/main" id="{F5626113-F4D0-0943-724E-D31244AE5FF8}"/>
              </a:ext>
            </a:extLst>
          </p:cNvPr>
          <p:cNvSpPr txBox="1"/>
          <p:nvPr/>
        </p:nvSpPr>
        <p:spPr>
          <a:xfrm>
            <a:off x="2164097" y="2769005"/>
            <a:ext cx="6964490"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Don’t follow anyone who claims Jesus has come.  </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He comes, you and the rest of the world will know it.</a:t>
            </a:r>
          </a:p>
        </p:txBody>
      </p:sp>
      <p:sp>
        <p:nvSpPr>
          <p:cNvPr id="27" name="TextBox 26">
            <a:extLst>
              <a:ext uri="{FF2B5EF4-FFF2-40B4-BE49-F238E27FC236}">
                <a16:creationId xmlns:a16="http://schemas.microsoft.com/office/drawing/2014/main" id="{BCD63D01-9212-2257-5CAE-9FD4F64978A2}"/>
              </a:ext>
            </a:extLst>
          </p:cNvPr>
          <p:cNvSpPr txBox="1"/>
          <p:nvPr/>
        </p:nvSpPr>
        <p:spPr>
          <a:xfrm>
            <a:off x="-2566" y="3353381"/>
            <a:ext cx="2442678"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Don’t look forward.</a:t>
            </a:r>
          </a:p>
        </p:txBody>
      </p:sp>
      <p:sp>
        <p:nvSpPr>
          <p:cNvPr id="28" name="TextBox 27">
            <a:extLst>
              <a:ext uri="{FF2B5EF4-FFF2-40B4-BE49-F238E27FC236}">
                <a16:creationId xmlns:a16="http://schemas.microsoft.com/office/drawing/2014/main" id="{705EAC76-8E8B-EBAC-39B7-64257609249B}"/>
              </a:ext>
            </a:extLst>
          </p:cNvPr>
          <p:cNvSpPr txBox="1"/>
          <p:nvPr/>
        </p:nvSpPr>
        <p:spPr>
          <a:xfrm>
            <a:off x="2230879" y="3350338"/>
            <a:ext cx="6964490"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Don’t try and work out from world events when Jesus is about to return</a:t>
            </a:r>
          </a:p>
        </p:txBody>
      </p:sp>
      <p:sp>
        <p:nvSpPr>
          <p:cNvPr id="29" name="TextBox 28">
            <a:extLst>
              <a:ext uri="{FF2B5EF4-FFF2-40B4-BE49-F238E27FC236}">
                <a16:creationId xmlns:a16="http://schemas.microsoft.com/office/drawing/2014/main" id="{55A0E5A8-E304-071D-CF16-71DF7D293BEA}"/>
              </a:ext>
            </a:extLst>
          </p:cNvPr>
          <p:cNvSpPr txBox="1"/>
          <p:nvPr/>
        </p:nvSpPr>
        <p:spPr>
          <a:xfrm>
            <a:off x="363557" y="3565139"/>
            <a:ext cx="8790717" cy="1200329"/>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may return when we least expect it.</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Life will be “as-per-normal”.  Most will be making plans for the future.</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There is no gap.  At the return of Jesus, this is the cut-off.  Day of Judgment has arrived.</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Make the decision today, to give your life to Jesus.</a:t>
            </a:r>
          </a:p>
        </p:txBody>
      </p:sp>
      <p:sp>
        <p:nvSpPr>
          <p:cNvPr id="30" name="TextBox 29">
            <a:extLst>
              <a:ext uri="{FF2B5EF4-FFF2-40B4-BE49-F238E27FC236}">
                <a16:creationId xmlns:a16="http://schemas.microsoft.com/office/drawing/2014/main" id="{EA0187CD-800A-C8D1-998B-F8BB3756C7B4}"/>
              </a:ext>
            </a:extLst>
          </p:cNvPr>
          <p:cNvSpPr txBox="1"/>
          <p:nvPr/>
        </p:nvSpPr>
        <p:spPr>
          <a:xfrm>
            <a:off x="11460" y="4719318"/>
            <a:ext cx="2442678"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3.  Don’t look Back.</a:t>
            </a:r>
          </a:p>
        </p:txBody>
      </p:sp>
      <p:sp>
        <p:nvSpPr>
          <p:cNvPr id="31" name="TextBox 30">
            <a:extLst>
              <a:ext uri="{FF2B5EF4-FFF2-40B4-BE49-F238E27FC236}">
                <a16:creationId xmlns:a16="http://schemas.microsoft.com/office/drawing/2014/main" id="{E908F6FA-AA1F-4FB4-91A8-706C723BD7A9}"/>
              </a:ext>
            </a:extLst>
          </p:cNvPr>
          <p:cNvSpPr txBox="1"/>
          <p:nvPr/>
        </p:nvSpPr>
        <p:spPr>
          <a:xfrm>
            <a:off x="2015123" y="4730680"/>
            <a:ext cx="7128877" cy="923330"/>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Disciples of Jesus hold very loosely to things of the world.</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 “go-bag” with our favourite things for when Jesus returns.</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Even willing to lose our physical life to remain faithful to Jesus.</a:t>
            </a:r>
          </a:p>
        </p:txBody>
      </p:sp>
    </p:spTree>
    <p:extLst>
      <p:ext uri="{BB962C8B-B14F-4D97-AF65-F5344CB8AC3E}">
        <p14:creationId xmlns:p14="http://schemas.microsoft.com/office/powerpoint/2010/main" val="419288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uiExpand="1"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dirty="0">
            <a:solidFill>
              <a:schemeClr val="bg1"/>
            </a:solidFill>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794</TotalTime>
  <Words>1764</Words>
  <Application>Microsoft Macintosh PowerPoint</Application>
  <PresentationFormat>On-screen Show (16:10)</PresentationFormat>
  <Paragraphs>138</Paragraphs>
  <Slides>10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Aptos</vt:lpstr>
      <vt:lpstr>Arial</vt:lpstr>
      <vt:lpstr>Calibri</vt:lpstr>
      <vt:lpstr>Comic Sans MS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Brumpton</dc:creator>
  <cp:lastModifiedBy>Michael Brumpton</cp:lastModifiedBy>
  <cp:revision>61</cp:revision>
  <cp:lastPrinted>2024-09-27T01:09:19Z</cp:lastPrinted>
  <dcterms:created xsi:type="dcterms:W3CDTF">2024-07-12T04:24:48Z</dcterms:created>
  <dcterms:modified xsi:type="dcterms:W3CDTF">2024-09-27T01:12:41Z</dcterms:modified>
</cp:coreProperties>
</file>